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</p:sldMasterIdLst>
  <p:notesMasterIdLst>
    <p:notesMasterId r:id="rId37"/>
  </p:notesMasterIdLst>
  <p:sldIdLst>
    <p:sldId id="256" r:id="rId4"/>
    <p:sldId id="259" r:id="rId5"/>
    <p:sldId id="257" r:id="rId6"/>
    <p:sldId id="293" r:id="rId7"/>
    <p:sldId id="306" r:id="rId8"/>
    <p:sldId id="305" r:id="rId9"/>
    <p:sldId id="288" r:id="rId10"/>
    <p:sldId id="303" r:id="rId11"/>
    <p:sldId id="295" r:id="rId12"/>
    <p:sldId id="296" r:id="rId13"/>
    <p:sldId id="276" r:id="rId14"/>
    <p:sldId id="298" r:id="rId15"/>
    <p:sldId id="299" r:id="rId16"/>
    <p:sldId id="282" r:id="rId17"/>
    <p:sldId id="283" r:id="rId18"/>
    <p:sldId id="278" r:id="rId19"/>
    <p:sldId id="285" r:id="rId20"/>
    <p:sldId id="279" r:id="rId21"/>
    <p:sldId id="284" r:id="rId22"/>
    <p:sldId id="300" r:id="rId23"/>
    <p:sldId id="302" r:id="rId24"/>
    <p:sldId id="280" r:id="rId25"/>
    <p:sldId id="286" r:id="rId26"/>
    <p:sldId id="258" r:id="rId27"/>
    <p:sldId id="301" r:id="rId28"/>
    <p:sldId id="287" r:id="rId29"/>
    <p:sldId id="289" r:id="rId30"/>
    <p:sldId id="290" r:id="rId31"/>
    <p:sldId id="291" r:id="rId32"/>
    <p:sldId id="292" r:id="rId33"/>
    <p:sldId id="304" r:id="rId34"/>
    <p:sldId id="281" r:id="rId35"/>
    <p:sldId id="294" r:id="rId36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37DAB0D7-CC12-44DF-887A-846A15EDC7E5}">
          <p14:sldIdLst>
            <p14:sldId id="256"/>
            <p14:sldId id="259"/>
          </p14:sldIdLst>
        </p14:section>
        <p14:section name="Content" id="{DDD0D877-9CF9-4320-9D19-DFFD3AC7DD83}">
          <p14:sldIdLst>
            <p14:sldId id="257"/>
            <p14:sldId id="293"/>
            <p14:sldId id="306"/>
            <p14:sldId id="305"/>
            <p14:sldId id="288"/>
            <p14:sldId id="303"/>
            <p14:sldId id="295"/>
            <p14:sldId id="296"/>
            <p14:sldId id="276"/>
            <p14:sldId id="298"/>
            <p14:sldId id="299"/>
            <p14:sldId id="282"/>
            <p14:sldId id="283"/>
            <p14:sldId id="278"/>
            <p14:sldId id="285"/>
            <p14:sldId id="279"/>
            <p14:sldId id="284"/>
            <p14:sldId id="300"/>
            <p14:sldId id="302"/>
            <p14:sldId id="280"/>
            <p14:sldId id="286"/>
            <p14:sldId id="258"/>
            <p14:sldId id="301"/>
            <p14:sldId id="287"/>
            <p14:sldId id="289"/>
            <p14:sldId id="290"/>
            <p14:sldId id="291"/>
            <p14:sldId id="292"/>
            <p14:sldId id="304"/>
            <p14:sldId id="281"/>
            <p14:sldId id="29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E3FDE45-AF77-4B5C-9715-49D594BDF05E}" styleName="Style léger 1 - Accentuation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5DA37D80-6434-44D0-A028-1B22A696006F}" styleName="Style léger 3 - Accentuation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0" autoAdjust="0"/>
    <p:restoredTop sz="82880" autoAdjust="0"/>
  </p:normalViewPr>
  <p:slideViewPr>
    <p:cSldViewPr snapToGrid="0">
      <p:cViewPr varScale="1">
        <p:scale>
          <a:sx n="106" d="100"/>
          <a:sy n="106" d="100"/>
        </p:scale>
        <p:origin x="180" y="1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42CC42-D441-4280-B3F9-4F079F8E670D}" type="datetimeFigureOut">
              <a:rPr lang="fr-FR" smtClean="0"/>
              <a:t>03/06/2019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DE5F94-3BB4-480A-A229-D16B1C238C1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61518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https://egghead.io/lessons/react-redux-the-single-immutable-state-tree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DE5F94-3BB4-480A-A229-D16B1C238C1A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907225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https://www.valentinog.com/blog/react-webpack-babel/#How_to_set_up_React_webpack_and_Babel_setting_up_Babel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DE5F94-3BB4-480A-A229-D16B1C238C1A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905225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https://www.valentinog.com/blog/react-webpack-babel/#How_to_set_up_React_webpack_and_Babel_setting_up_Babel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DE5F94-3BB4-480A-A229-D16B1C238C1A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248096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https://www.valentinog.com/blog/react-webpack-babel/#How_to_set_up_React_webpack_and_Babel_setting_up_Babel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DE5F94-3BB4-480A-A229-D16B1C238C1A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616680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11E0D1B-685E-47D8-8438-EE5477B2F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433C3-2315-4262-A8DC-8A2428EACC4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768147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3241163-825E-44B9-B433-53F418D86F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FB7A71E0-81DA-4FD6-8DEF-BAF611BBCA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8C2E3AC-F5F3-4B57-9473-A72855FF67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970B69-0343-412C-B4C0-BDCB86503D8C}" type="datetimeFigureOut">
              <a:rPr lang="fr-FR" smtClean="0"/>
              <a:t>03/06/2019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5852936-91E3-4D4D-9427-AA9A7C31B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10F6CE7-593A-4F0A-8B32-51B8DB2AA6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433C3-2315-4262-A8DC-8A2428EACC4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878943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2BFF6A10-876C-4CF9-A16E-4EC8D616828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FCD6ED6C-E727-47D4-B1C7-4E72DD54AE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0631A5D-A970-4569-9373-6DE19C326D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970B69-0343-412C-B4C0-BDCB86503D8C}" type="datetimeFigureOut">
              <a:rPr lang="fr-FR" smtClean="0"/>
              <a:t>03/06/2019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869652C-00DD-4A70-9628-7EBF66253C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5C9F081-6643-4DE5-A9FF-2551183E0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433C3-2315-4262-A8DC-8A2428EACC4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28157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11E0D1B-685E-47D8-8438-EE5477B2F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433C3-2315-4262-A8DC-8A2428EACC4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731088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B7AC57E-3E91-48F2-A1D2-2AAFB000A3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4CE2492-3F63-4680-8318-D2B783EF79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F15E40B-ACFA-4982-987F-F6B9D6B742C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970B69-0343-412C-B4C0-BDCB86503D8C}" type="datetimeFigureOut">
              <a:rPr lang="fr-FR" smtClean="0"/>
              <a:t>03/06/2019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CC71E8F-6529-4D14-AB7D-45D0DCCAB6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7E821B3-0745-4CE7-8038-03649140C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433C3-2315-4262-A8DC-8A2428EACC4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413976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ADBD15C-CAD4-46EB-9638-8762B3DAFE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9C5E5B6-D05F-44C3-82EB-51520BF66B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CF00178-A887-403E-BF47-432E379DDFD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970B69-0343-412C-B4C0-BDCB86503D8C}" type="datetimeFigureOut">
              <a:rPr lang="fr-FR" smtClean="0"/>
              <a:t>03/06/2019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835D36C-D74C-4606-B4F6-5287D463CD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C9A3784-5C7F-4308-854B-E086C29CA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433C3-2315-4262-A8DC-8A2428EACC4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5548621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75C224D-DB93-489E-93C9-3D659FB6B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8F1357D-CE89-47FB-8FCC-F64280EB2A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2BF25BB3-19D3-4023-A325-A900E3B693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F19C313-6F8B-4AA5-A99A-F0DDFBD0248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970B69-0343-412C-B4C0-BDCB86503D8C}" type="datetimeFigureOut">
              <a:rPr lang="fr-FR" smtClean="0"/>
              <a:t>03/06/2019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18944F60-34FD-4927-B228-319A3E4598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832ED9B-4432-4115-BC43-51DE5309D2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433C3-2315-4262-A8DC-8A2428EACC4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1657390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67F457B-6FA2-41F1-9B6D-9EC1139DE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AAC6F36-C3F5-4C23-B119-22B725E4D5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BF05B72-C4AA-4923-B27B-D427FD4D98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BFAB8672-32D0-4FB7-AD46-4416C6502C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8FC9BA54-0663-43F9-AED3-692CA03CBA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082A2699-3F2A-4635-BE0B-61F15A42949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970B69-0343-412C-B4C0-BDCB86503D8C}" type="datetimeFigureOut">
              <a:rPr lang="fr-FR" smtClean="0"/>
              <a:t>03/06/2019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8F112D17-B149-4CB3-8C55-7876BB0A31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FC51BF39-B18C-47E5-AD9C-1B19FB650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433C3-2315-4262-A8DC-8A2428EACC4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0541082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664843F-6146-485E-AB7E-79736E9F8A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4871B3AB-6E05-4DB2-BBE5-E644DDCDC9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970B69-0343-412C-B4C0-BDCB86503D8C}" type="datetimeFigureOut">
              <a:rPr lang="fr-FR" smtClean="0"/>
              <a:t>03/06/2019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8DFF83C7-3949-4277-AAFF-02BB46DE2D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ACD12AC-71FE-4EB7-B036-52FE38045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433C3-2315-4262-A8DC-8A2428EACC4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5306250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A59F56D1-622D-4010-9B41-009BC131CB5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970B69-0343-412C-B4C0-BDCB86503D8C}" type="datetimeFigureOut">
              <a:rPr lang="fr-FR" smtClean="0"/>
              <a:t>03/06/2019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556ED853-D354-476D-A8A9-92F994817B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4AE6EFC-9F60-4BFE-AFC6-E2ABC499A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433C3-2315-4262-A8DC-8A2428EACC4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7987890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5D00996-A64C-4797-882B-6B6961BE1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B1ABC89-7426-404E-BADD-239BCA7579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BB692066-AC61-41F7-B3C5-E9B93BB83D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1F1F4DB-BD09-4C62-903D-06530659D3C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970B69-0343-412C-B4C0-BDCB86503D8C}" type="datetimeFigureOut">
              <a:rPr lang="fr-FR" smtClean="0"/>
              <a:t>03/06/2019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E93B2B5-A13B-489F-B3D9-5E00F07D50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F546F76-CEB4-4EE4-B07B-6D813FF64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433C3-2315-4262-A8DC-8A2428EACC4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759081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B7AC57E-3E91-48F2-A1D2-2AAFB000A3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4CE2492-3F63-4680-8318-D2B783EF79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F15E40B-ACFA-4982-987F-F6B9D6B742C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970B69-0343-412C-B4C0-BDCB86503D8C}" type="datetimeFigureOut">
              <a:rPr lang="fr-FR" smtClean="0"/>
              <a:t>03/06/2019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CC71E8F-6529-4D14-AB7D-45D0DCCAB6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7E821B3-0745-4CE7-8038-03649140C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433C3-2315-4262-A8DC-8A2428EACC4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3250171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FF811C1-B0F5-436B-AF3D-A917900FD4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A99BA6D7-8832-472B-BE11-ABDB0802AF1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3B274F92-3BB8-4CE9-B0F5-319E33AE81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BC62A423-986A-43C8-94EA-3CDCB2B0DDC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970B69-0343-412C-B4C0-BDCB86503D8C}" type="datetimeFigureOut">
              <a:rPr lang="fr-FR" smtClean="0"/>
              <a:t>03/06/2019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0EE6889-7B1D-459A-8118-4DF571B21E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E34F4D8-DFA8-43AE-918B-2C23ACF92A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433C3-2315-4262-A8DC-8A2428EACC4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8504115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3241163-825E-44B9-B433-53F418D86F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FB7A71E0-81DA-4FD6-8DEF-BAF611BBCA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8C2E3AC-F5F3-4B57-9473-A72855FF67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970B69-0343-412C-B4C0-BDCB86503D8C}" type="datetimeFigureOut">
              <a:rPr lang="fr-FR" smtClean="0"/>
              <a:t>03/06/2019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5852936-91E3-4D4D-9427-AA9A7C31B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10F6CE7-593A-4F0A-8B32-51B8DB2AA6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433C3-2315-4262-A8DC-8A2428EACC4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6948037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2BFF6A10-876C-4CF9-A16E-4EC8D616828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FCD6ED6C-E727-47D4-B1C7-4E72DD54AE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0631A5D-A970-4569-9373-6DE19C326D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970B69-0343-412C-B4C0-BDCB86503D8C}" type="datetimeFigureOut">
              <a:rPr lang="fr-FR" smtClean="0"/>
              <a:t>03/06/2019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869652C-00DD-4A70-9628-7EBF66253C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5C9F081-6643-4DE5-A9FF-2551183E0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433C3-2315-4262-A8DC-8A2428EACC4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1506113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6619059-82F0-4C0B-B23E-9E260161C1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9E1F4C56-BD32-4480-A72E-C375A16A42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6433C3-2315-4262-A8DC-8A2428EACC4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833726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57771EB-B3A1-43F1-9394-1633001256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7A090CF-542F-48CE-BCCA-45F5179B4D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30EF0D7-0F10-4DBF-BAB9-07299EB0BD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DE50EA-56B3-4A31-A1A9-A4740B9F81B3}" type="datetimeFigureOut">
              <a:rPr lang="fr-FR" smtClean="0"/>
              <a:t>03/06/2019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39C4103-B430-4537-A0F1-FF4E13923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B9F3D73-FF4D-408A-A518-67D43505E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5D203D-2945-40AE-B17A-5C0DC9E3962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2790562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1511FFE-9AA6-44A8-8215-3748D56FEF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21E96B2-F201-4E99-B842-EEAE73543A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4A54ACA-7386-4261-B86D-F57EAFBEBF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DE50EA-56B3-4A31-A1A9-A4740B9F81B3}" type="datetimeFigureOut">
              <a:rPr lang="fr-FR" smtClean="0"/>
              <a:t>03/06/2019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C581119-8B88-4353-B243-9538FD2264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E4198B3-5657-450B-B63A-A3F0C255A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5D203D-2945-40AE-B17A-5C0DC9E3962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7590176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1E648CE-210C-473E-B59A-41DB2E1455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3002FC6-4792-40D5-8FEB-B87C688496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B811545-853A-4E1B-9E74-5CF737BD07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DE50EA-56B3-4A31-A1A9-A4740B9F81B3}" type="datetimeFigureOut">
              <a:rPr lang="fr-FR" smtClean="0"/>
              <a:t>03/06/2019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72649FD-E46D-4166-9F48-742B53C0BF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44D306B-A7FD-4F11-98DD-D279F1EA1F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5D203D-2945-40AE-B17A-5C0DC9E3962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2067358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6F232E1-65F7-4666-BF15-59E7A7F00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C5414B1-F66A-4CE2-8E72-D1EF07655A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5F64C081-F6CB-45C7-9445-3D0F625758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C03D108-7FCB-4B89-9038-3880B00E51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DE50EA-56B3-4A31-A1A9-A4740B9F81B3}" type="datetimeFigureOut">
              <a:rPr lang="fr-FR" smtClean="0"/>
              <a:t>03/06/2019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3A989371-76FD-4F6A-A188-7C5C0C210B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E83427D-270F-463B-9AE3-ADAE3B359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5D203D-2945-40AE-B17A-5C0DC9E3962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0013395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8BB465C-8D39-4299-86F4-35E41946CA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BCAF41C-3D4E-491D-B3EB-744FAF9E8D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12DEF84E-99D6-4B6B-8233-7E374A2803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5268E7B7-BCD5-4431-B413-D53DC3D4A3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2B9997E5-340E-47E2-92AD-2F4302DFEE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AAF7FC86-C500-4C54-BAB6-8E31D64FD5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DE50EA-56B3-4A31-A1A9-A4740B9F81B3}" type="datetimeFigureOut">
              <a:rPr lang="fr-FR" smtClean="0"/>
              <a:t>03/06/2019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339EAEBC-FF6B-4830-A970-B359019F2C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AA4970A8-5168-480D-A390-76710A278D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5D203D-2945-40AE-B17A-5C0DC9E3962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3402085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80FE580-D653-41DE-BD67-C4991D961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220BFA25-D73D-4D37-9E8C-3F79FE094A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DE50EA-56B3-4A31-A1A9-A4740B9F81B3}" type="datetimeFigureOut">
              <a:rPr lang="fr-FR" smtClean="0"/>
              <a:t>03/06/2019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F3BC850A-4B1A-45C9-BB74-F5D693B007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92F7555-6358-4C3D-840D-D1746960B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5D203D-2945-40AE-B17A-5C0DC9E3962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017936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ADBD15C-CAD4-46EB-9638-8762B3DAFE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9C5E5B6-D05F-44C3-82EB-51520BF66B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CF00178-A887-403E-BF47-432E379DDFD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970B69-0343-412C-B4C0-BDCB86503D8C}" type="datetimeFigureOut">
              <a:rPr lang="fr-FR" smtClean="0"/>
              <a:t>03/06/2019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835D36C-D74C-4606-B4F6-5287D463CD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C9A3784-5C7F-4308-854B-E086C29CA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433C3-2315-4262-A8DC-8A2428EACC4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7698294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053B837C-58A6-41B0-8B71-B2A6A992A7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DE50EA-56B3-4A31-A1A9-A4740B9F81B3}" type="datetimeFigureOut">
              <a:rPr lang="fr-FR" smtClean="0"/>
              <a:t>03/06/2019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6FFCBD4D-8837-4A69-8060-6C52F8C34C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B7D2F8F-00F4-4570-976D-BA3C4CD751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5D203D-2945-40AE-B17A-5C0DC9E3962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8337957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68BD192-73CD-4033-BEB3-7D36909549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1048B23-A1A2-4753-A3D6-7ACCD9E6B5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741F36A-B659-482A-8D36-7B00D8D752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FC97CF2C-793C-41AC-900F-A044CFBF0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DE50EA-56B3-4A31-A1A9-A4740B9F81B3}" type="datetimeFigureOut">
              <a:rPr lang="fr-FR" smtClean="0"/>
              <a:t>03/06/2019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9ACFDC5A-3EED-43A0-AD0C-759AA297AD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5C85958-A65C-4007-B65F-3893B573A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5D203D-2945-40AE-B17A-5C0DC9E3962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0771655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C0F589A-9069-44DF-ACCC-6F9B5AC43B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A2015281-6784-4C2D-8FB1-11610FB41F7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B8F4DD85-E552-4236-9564-66DF92467D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4A61AB5-81FC-487D-8730-DAF0C0595B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DE50EA-56B3-4A31-A1A9-A4740B9F81B3}" type="datetimeFigureOut">
              <a:rPr lang="fr-FR" smtClean="0"/>
              <a:t>03/06/2019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1DA85A8-C62E-4FE7-B5C9-F1783E16B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2498866-8EB2-466C-90C5-869D09D4CA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5D203D-2945-40AE-B17A-5C0DC9E3962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8478249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E5ED2D3-6C2F-4871-B5F6-BF0247B65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76E673D2-8C9A-4D5A-B140-095EB45B75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BC6E37F-E8BB-4087-B87F-1B15E56324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DE50EA-56B3-4A31-A1A9-A4740B9F81B3}" type="datetimeFigureOut">
              <a:rPr lang="fr-FR" smtClean="0"/>
              <a:t>03/06/2019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883220C-AB3B-47A2-AEC7-A5BD414B75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F085325-0885-4B36-9B1A-82E88E8ADE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5D203D-2945-40AE-B17A-5C0DC9E3962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0374319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C9095CD4-EFA7-4601-9280-F7B82455D9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472CC7D7-538E-47B2-8DF0-3F95E6205F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AAED164-A75F-443A-BE04-5FFD052426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DE50EA-56B3-4A31-A1A9-A4740B9F81B3}" type="datetimeFigureOut">
              <a:rPr lang="fr-FR" smtClean="0"/>
              <a:t>03/06/2019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26A9D22-5244-4FDD-BB09-ECCEA4B28A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F38C63C-A892-4EAE-943E-65570011FD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5D203D-2945-40AE-B17A-5C0DC9E3962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861759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75C224D-DB93-489E-93C9-3D659FB6B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8F1357D-CE89-47FB-8FCC-F64280EB2A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2BF25BB3-19D3-4023-A325-A900E3B693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F19C313-6F8B-4AA5-A99A-F0DDFBD0248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970B69-0343-412C-B4C0-BDCB86503D8C}" type="datetimeFigureOut">
              <a:rPr lang="fr-FR" smtClean="0"/>
              <a:t>03/06/2019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18944F60-34FD-4927-B228-319A3E4598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832ED9B-4432-4115-BC43-51DE5309D2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433C3-2315-4262-A8DC-8A2428EACC4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559547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67F457B-6FA2-41F1-9B6D-9EC1139DE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AAC6F36-C3F5-4C23-B119-22B725E4D5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BF05B72-C4AA-4923-B27B-D427FD4D98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BFAB8672-32D0-4FB7-AD46-4416C6502C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8FC9BA54-0663-43F9-AED3-692CA03CBA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082A2699-3F2A-4635-BE0B-61F15A42949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970B69-0343-412C-B4C0-BDCB86503D8C}" type="datetimeFigureOut">
              <a:rPr lang="fr-FR" smtClean="0"/>
              <a:t>03/06/2019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8F112D17-B149-4CB3-8C55-7876BB0A31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FC51BF39-B18C-47E5-AD9C-1B19FB650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433C3-2315-4262-A8DC-8A2428EACC4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52527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664843F-6146-485E-AB7E-79736E9F8A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4871B3AB-6E05-4DB2-BBE5-E644DDCDC9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970B69-0343-412C-B4C0-BDCB86503D8C}" type="datetimeFigureOut">
              <a:rPr lang="fr-FR" smtClean="0"/>
              <a:t>03/06/2019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8DFF83C7-3949-4277-AAFF-02BB46DE2D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ACD12AC-71FE-4EB7-B036-52FE38045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433C3-2315-4262-A8DC-8A2428EACC4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067348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A59F56D1-622D-4010-9B41-009BC131CB5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970B69-0343-412C-B4C0-BDCB86503D8C}" type="datetimeFigureOut">
              <a:rPr lang="fr-FR" smtClean="0"/>
              <a:t>03/06/2019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556ED853-D354-476D-A8A9-92F994817B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4AE6EFC-9F60-4BFE-AFC6-E2ABC499A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433C3-2315-4262-A8DC-8A2428EACC4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419709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5D00996-A64C-4797-882B-6B6961BE1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B1ABC89-7426-404E-BADD-239BCA7579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BB692066-AC61-41F7-B3C5-E9B93BB83D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1F1F4DB-BD09-4C62-903D-06530659D3C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970B69-0343-412C-B4C0-BDCB86503D8C}" type="datetimeFigureOut">
              <a:rPr lang="fr-FR" smtClean="0"/>
              <a:t>03/06/2019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E93B2B5-A13B-489F-B3D9-5E00F07D50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F546F76-CEB4-4EE4-B07B-6D813FF64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433C3-2315-4262-A8DC-8A2428EACC4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199251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FF811C1-B0F5-436B-AF3D-A917900FD4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A99BA6D7-8832-472B-BE11-ABDB0802AF1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3B274F92-3BB8-4CE9-B0F5-319E33AE81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BC62A423-986A-43C8-94EA-3CDCB2B0DDC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970B69-0343-412C-B4C0-BDCB86503D8C}" type="datetimeFigureOut">
              <a:rPr lang="fr-FR" smtClean="0"/>
              <a:t>03/06/2019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0EE6889-7B1D-459A-8118-4DF571B21E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E34F4D8-DFA8-43AE-918B-2C23ACF92A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433C3-2315-4262-A8DC-8A2428EACC4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6634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6CF25FB-67BD-48A0-9830-510E82925C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88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6433C3-2315-4262-A8DC-8A2428EACC4F}" type="slidenum">
              <a:rPr lang="fr-FR" smtClean="0"/>
              <a:t>‹N°›</a:t>
            </a:fld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24E03E7B-3BEF-485D-9206-949AC904B368}"/>
              </a:ext>
            </a:extLst>
          </p:cNvPr>
          <p:cNvSpPr txBox="1"/>
          <p:nvPr userDrawn="1"/>
        </p:nvSpPr>
        <p:spPr>
          <a:xfrm>
            <a:off x="0" y="0"/>
            <a:ext cx="25769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/>
          </a:p>
          <a:p>
            <a:endParaRPr lang="fr-FR" dirty="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D73181FB-FFDA-466D-A9C1-86519AB5AEED}"/>
              </a:ext>
            </a:extLst>
          </p:cNvPr>
          <p:cNvSpPr txBox="1"/>
          <p:nvPr userDrawn="1"/>
        </p:nvSpPr>
        <p:spPr>
          <a:xfrm>
            <a:off x="1" y="0"/>
            <a:ext cx="2311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>
              <a:latin typeface="Cambria" panose="02040503050406030204" pitchFamily="18" charset="0"/>
            </a:endParaRPr>
          </a:p>
          <a:p>
            <a:endParaRPr lang="fr-FR" dirty="0">
              <a:latin typeface="Cambria" panose="020405030504060302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fr-FR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51478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6CF25FB-67BD-48A0-9830-510E82925C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88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6433C3-2315-4262-A8DC-8A2428EACC4F}" type="slidenum">
              <a:rPr lang="fr-FR" smtClean="0"/>
              <a:t>‹N°›</a:t>
            </a:fld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86DB742-FC81-48B9-AB94-4749FCA19E6F}"/>
              </a:ext>
            </a:extLst>
          </p:cNvPr>
          <p:cNvSpPr/>
          <p:nvPr userDrawn="1"/>
        </p:nvSpPr>
        <p:spPr>
          <a:xfrm>
            <a:off x="0" y="0"/>
            <a:ext cx="1866900" cy="6858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24E03E7B-3BEF-485D-9206-949AC904B368}"/>
              </a:ext>
            </a:extLst>
          </p:cNvPr>
          <p:cNvSpPr txBox="1"/>
          <p:nvPr userDrawn="1"/>
        </p:nvSpPr>
        <p:spPr>
          <a:xfrm>
            <a:off x="0" y="0"/>
            <a:ext cx="25769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/>
          </a:p>
          <a:p>
            <a:endParaRPr lang="fr-FR" dirty="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D73181FB-FFDA-466D-A9C1-86519AB5AEED}"/>
              </a:ext>
            </a:extLst>
          </p:cNvPr>
          <p:cNvSpPr txBox="1"/>
          <p:nvPr userDrawn="1"/>
        </p:nvSpPr>
        <p:spPr>
          <a:xfrm>
            <a:off x="1" y="0"/>
            <a:ext cx="1968500" cy="67710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latin typeface="Cambria" panose="02040503050406030204" pitchFamily="18" charset="0"/>
              </a:rPr>
              <a:t>Plan de cours</a:t>
            </a:r>
          </a:p>
          <a:p>
            <a:endParaRPr lang="fr-FR" dirty="0">
              <a:latin typeface="Cambria" panose="02040503050406030204" pitchFamily="18" charset="0"/>
            </a:endParaRPr>
          </a:p>
          <a:p>
            <a:endParaRPr lang="fr-FR" dirty="0">
              <a:latin typeface="Cambria" panose="02040503050406030204" pitchFamily="18" charset="0"/>
            </a:endParaRPr>
          </a:p>
          <a:p>
            <a:endParaRPr lang="fr-FR" dirty="0">
              <a:latin typeface="Cambria" panose="020405030504060302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dirty="0">
                <a:latin typeface="Cambria" panose="02040503050406030204" pitchFamily="18" charset="0"/>
              </a:rPr>
              <a:t>Introduction </a:t>
            </a:r>
            <a:r>
              <a:rPr lang="fr-FR" dirty="0" err="1">
                <a:latin typeface="Cambria" panose="02040503050406030204" pitchFamily="18" charset="0"/>
              </a:rPr>
              <a:t>ReactJS</a:t>
            </a:r>
            <a:endParaRPr lang="fr-FR" dirty="0">
              <a:latin typeface="Cambria" panose="02040503050406030204" pitchFamily="18" charset="0"/>
            </a:endParaRPr>
          </a:p>
          <a:p>
            <a:pPr marL="0" indent="0">
              <a:buFont typeface="Wingdings" panose="05000000000000000000" pitchFamily="2" charset="2"/>
              <a:buNone/>
            </a:pPr>
            <a:endParaRPr lang="fr-FR" dirty="0">
              <a:latin typeface="Cambria" panose="02040503050406030204" pitchFamily="18" charset="0"/>
            </a:endParaRPr>
          </a:p>
          <a:p>
            <a:pPr marL="0" indent="0">
              <a:buFont typeface="Wingdings" panose="05000000000000000000" pitchFamily="2" charset="2"/>
              <a:buNone/>
            </a:pPr>
            <a:endParaRPr lang="fr-FR" dirty="0">
              <a:latin typeface="Cambria" panose="020405030504060302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dirty="0">
                <a:latin typeface="Cambria" panose="02040503050406030204" pitchFamily="18" charset="0"/>
              </a:rPr>
              <a:t>Configuration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fr-FR" dirty="0">
              <a:latin typeface="Cambria" panose="020405030504060302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fr-FR" dirty="0">
              <a:latin typeface="Cambria" panose="020405030504060302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fr-FR" dirty="0">
              <a:latin typeface="Cambria" panose="020405030504060302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dirty="0">
                <a:latin typeface="Cambria" panose="02040503050406030204" pitchFamily="18" charset="0"/>
              </a:rPr>
              <a:t>DOM virtuel</a:t>
            </a:r>
          </a:p>
          <a:p>
            <a:pPr marL="0" indent="0">
              <a:buFont typeface="Wingdings" panose="05000000000000000000" pitchFamily="2" charset="2"/>
              <a:buNone/>
            </a:pPr>
            <a:endParaRPr lang="fr-FR" dirty="0">
              <a:latin typeface="Cambria" panose="02040503050406030204" pitchFamily="18" charset="0"/>
            </a:endParaRPr>
          </a:p>
          <a:p>
            <a:pPr marL="0" indent="0">
              <a:buFont typeface="Wingdings" panose="05000000000000000000" pitchFamily="2" charset="2"/>
              <a:buNone/>
            </a:pPr>
            <a:endParaRPr lang="fr-FR" dirty="0">
              <a:latin typeface="Cambria" panose="02040503050406030204" pitchFamily="18" charset="0"/>
            </a:endParaRPr>
          </a:p>
          <a:p>
            <a:pPr marL="0" indent="0">
              <a:buFont typeface="Wingdings" panose="05000000000000000000" pitchFamily="2" charset="2"/>
              <a:buNone/>
            </a:pPr>
            <a:endParaRPr lang="fr-FR" dirty="0">
              <a:latin typeface="Cambria" panose="020405030504060302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dirty="0">
                <a:latin typeface="Cambria" panose="02040503050406030204" pitchFamily="18" charset="0"/>
              </a:rPr>
              <a:t>JSX  &amp; ES6</a:t>
            </a:r>
          </a:p>
          <a:p>
            <a:pPr marL="0" indent="0">
              <a:buFont typeface="Wingdings" panose="05000000000000000000" pitchFamily="2" charset="2"/>
              <a:buNone/>
            </a:pPr>
            <a:endParaRPr lang="fr-FR" dirty="0">
              <a:latin typeface="Cambria" panose="02040503050406030204" pitchFamily="18" charset="0"/>
            </a:endParaRPr>
          </a:p>
          <a:p>
            <a:pPr marL="0" indent="0">
              <a:buFont typeface="Wingdings" panose="05000000000000000000" pitchFamily="2" charset="2"/>
              <a:buNone/>
            </a:pPr>
            <a:endParaRPr lang="fr-FR" dirty="0">
              <a:latin typeface="Cambria" panose="02040503050406030204" pitchFamily="18" charset="0"/>
            </a:endParaRPr>
          </a:p>
          <a:p>
            <a:pPr marL="0" indent="0">
              <a:buFont typeface="Wingdings" panose="05000000000000000000" pitchFamily="2" charset="2"/>
              <a:buNone/>
            </a:pPr>
            <a:endParaRPr lang="fr-FR" dirty="0">
              <a:latin typeface="Cambria" panose="020405030504060302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dirty="0">
                <a:latin typeface="Cambria" panose="02040503050406030204" pitchFamily="18" charset="0"/>
              </a:rPr>
              <a:t>Rappel JS</a:t>
            </a:r>
          </a:p>
          <a:p>
            <a:pPr marL="0" indent="0">
              <a:buFont typeface="Wingdings" panose="05000000000000000000" pitchFamily="2" charset="2"/>
              <a:buNone/>
            </a:pPr>
            <a:endParaRPr lang="fr-FR" dirty="0">
              <a:latin typeface="Cambria" panose="02040503050406030204" pitchFamily="18" charset="0"/>
            </a:endParaRPr>
          </a:p>
          <a:p>
            <a:pPr marL="0" indent="0">
              <a:buFont typeface="Wingdings" panose="05000000000000000000" pitchFamily="2" charset="2"/>
              <a:buNone/>
            </a:pPr>
            <a:endParaRPr lang="fr-FR" dirty="0">
              <a:latin typeface="Cambria" panose="020405030504060302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fr-FR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81381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84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E4ED1BDC-268B-41BA-99C0-2AD97A7F62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2D21EAB-3CCF-42B1-95F3-3DE2E10AE8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53FF8D0-32E1-4A2C-9A58-3883C31A79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DE50EA-56B3-4A31-A1A9-A4740B9F81B3}" type="datetimeFigureOut">
              <a:rPr lang="fr-FR" smtClean="0"/>
              <a:t>03/06/2019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E3F84EE-CDDF-405F-9E04-FB79E56D0D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9E6EBEB-F54E-4F47-B0F8-35540D1AC9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5D203D-2945-40AE-B17A-5C0DC9E3962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170568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gif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9.png"/><Relationship Id="rId4" Type="http://schemas.openxmlformats.org/officeDocument/2006/relationships/image" Target="../media/image5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hyperlink" Target="https://yarnpkg.com/lang/en/docs/install/#windows-stable" TargetMode="Externa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gif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39.png"/><Relationship Id="rId7" Type="http://schemas.openxmlformats.org/officeDocument/2006/relationships/image" Target="../media/image6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3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1E2150F-4BFE-4D97-8F21-5A4463233BB2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2550160" y="0"/>
            <a:ext cx="9641840" cy="802640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fr-FR" dirty="0">
                <a:latin typeface="Cambria" panose="02040503050406030204" pitchFamily="18" charset="0"/>
              </a:rPr>
              <a:t>J - 1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E4C39BF9-6783-4B47-92E0-086B6996CCBC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2794000" y="1097279"/>
            <a:ext cx="9144000" cy="5564777"/>
          </a:xfrm>
          <a:prstGeom prst="rect">
            <a:avLst/>
          </a:prstGeom>
        </p:spPr>
        <p:txBody>
          <a:bodyPr/>
          <a:lstStyle/>
          <a:p>
            <a:r>
              <a:rPr lang="fr-FR" dirty="0"/>
              <a:t>Planning : </a:t>
            </a:r>
          </a:p>
          <a:p>
            <a:pPr lvl="1">
              <a:lnSpc>
                <a:spcPct val="200000"/>
              </a:lnSpc>
            </a:pPr>
            <a:r>
              <a:rPr lang="fr-FR" dirty="0"/>
              <a:t>Présentation &amp; Tour de table – Schedule semaine</a:t>
            </a:r>
          </a:p>
          <a:p>
            <a:pPr lvl="1">
              <a:lnSpc>
                <a:spcPct val="200000"/>
              </a:lnSpc>
            </a:pPr>
            <a:r>
              <a:rPr lang="fr-FR" dirty="0"/>
              <a:t>Présentation de la librairie ReactJS – Programmation déclarative</a:t>
            </a:r>
          </a:p>
          <a:p>
            <a:pPr lvl="1">
              <a:lnSpc>
                <a:spcPct val="200000"/>
              </a:lnSpc>
            </a:pPr>
            <a:r>
              <a:rPr lang="fr-FR" dirty="0"/>
              <a:t>Introduction à </a:t>
            </a:r>
            <a:r>
              <a:rPr lang="fr-FR" dirty="0" err="1"/>
              <a:t>WebPack</a:t>
            </a:r>
            <a:r>
              <a:rPr lang="fr-FR" dirty="0"/>
              <a:t> – Babel – Config</a:t>
            </a:r>
          </a:p>
          <a:p>
            <a:pPr lvl="1">
              <a:lnSpc>
                <a:spcPct val="200000"/>
              </a:lnSpc>
            </a:pPr>
            <a:r>
              <a:rPr lang="fr-FR" dirty="0"/>
              <a:t>Présentation du JSX</a:t>
            </a:r>
          </a:p>
          <a:p>
            <a:pPr lvl="1">
              <a:lnSpc>
                <a:spcPct val="200000"/>
              </a:lnSpc>
            </a:pPr>
            <a:r>
              <a:rPr lang="fr-FR" dirty="0"/>
              <a:t>Architecture </a:t>
            </a:r>
            <a:r>
              <a:rPr lang="fr-FR" dirty="0" err="1"/>
              <a:t>React</a:t>
            </a:r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7EA2AD12-A7A6-41EE-A47E-6AE18A45E27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0613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F143A286-1829-459F-8753-745540F42FDB}"/>
              </a:ext>
            </a:extLst>
          </p:cNvPr>
          <p:cNvSpPr txBox="1"/>
          <p:nvPr/>
        </p:nvSpPr>
        <p:spPr>
          <a:xfrm>
            <a:off x="-31338" y="4201056"/>
            <a:ext cx="1270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ü"/>
            </a:pPr>
            <a:r>
              <a:rPr lang="fr-FR" sz="4000" dirty="0"/>
              <a:t> 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4B79089A-4943-43BB-9ED9-31896277B988}"/>
              </a:ext>
            </a:extLst>
          </p:cNvPr>
          <p:cNvSpPr txBox="1"/>
          <p:nvPr/>
        </p:nvSpPr>
        <p:spPr>
          <a:xfrm>
            <a:off x="2166305" y="0"/>
            <a:ext cx="92687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/>
              <a:t>Le JS autrement / </a:t>
            </a:r>
            <a:r>
              <a:rPr lang="fr-FR" sz="2400" b="1" dirty="0" err="1"/>
              <a:t>Currying</a:t>
            </a:r>
            <a:endParaRPr lang="fr-FR" sz="2400" b="1" dirty="0"/>
          </a:p>
        </p:txBody>
      </p:sp>
      <p:pic>
        <p:nvPicPr>
          <p:cNvPr id="8193" name="Picture 1" descr="function createMulti(x) { &#10;return function (y) &#10;Il return x * Y; &#10;const createMult1 — &#10;return (y) &#10;return x &#10;// équivalent å &#10;const creatMulti = &#10;// équivalentoåo silloseul oparamétre: &#10;const = x ">
            <a:extLst>
              <a:ext uri="{FF2B5EF4-FFF2-40B4-BE49-F238E27FC236}">
                <a16:creationId xmlns:a16="http://schemas.microsoft.com/office/drawing/2014/main" id="{4B496298-44DC-48B0-92B8-47736AB26C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0809" y="944545"/>
            <a:ext cx="3895725" cy="4810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2F2AA71E-5973-4F97-822E-59C6283236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7716" y="1798941"/>
            <a:ext cx="2266950" cy="1971675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32E1CB5A-A489-4E40-B78E-34367A2492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9141" y="3859802"/>
            <a:ext cx="2428875" cy="333375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05425C40-42A6-41D4-AE4A-4372B617CA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69141" y="4279341"/>
            <a:ext cx="2295525" cy="333375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17C41226-705E-491C-ACFC-12F00CEA20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8191" y="4713662"/>
            <a:ext cx="2409825" cy="276225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440D0142-F554-4ED6-A941-35E4F39C6257}"/>
              </a:ext>
            </a:extLst>
          </p:cNvPr>
          <p:cNvSpPr txBox="1"/>
          <p:nvPr/>
        </p:nvSpPr>
        <p:spPr>
          <a:xfrm>
            <a:off x="8137677" y="1337276"/>
            <a:ext cx="34918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/>
              <a:t>Rappel fonctions fléchées</a:t>
            </a:r>
          </a:p>
        </p:txBody>
      </p:sp>
    </p:spTree>
    <p:extLst>
      <p:ext uri="{BB962C8B-B14F-4D97-AF65-F5344CB8AC3E}">
        <p14:creationId xmlns:p14="http://schemas.microsoft.com/office/powerpoint/2010/main" val="25311923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0A9FBF4C-C071-4099-986C-2F8222440B99}"/>
              </a:ext>
            </a:extLst>
          </p:cNvPr>
          <p:cNvSpPr/>
          <p:nvPr/>
        </p:nvSpPr>
        <p:spPr>
          <a:xfrm>
            <a:off x="2233750" y="2573213"/>
            <a:ext cx="3775164" cy="4180283"/>
          </a:xfrm>
          <a:prstGeom prst="roundRect">
            <a:avLst>
              <a:gd name="adj" fmla="val 5043"/>
            </a:avLst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19FA2DE4-F407-428B-9F89-9CCF286322FF}"/>
              </a:ext>
            </a:extLst>
          </p:cNvPr>
          <p:cNvSpPr txBox="1"/>
          <p:nvPr/>
        </p:nvSpPr>
        <p:spPr>
          <a:xfrm>
            <a:off x="5185955" y="0"/>
            <a:ext cx="36184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/>
              <a:t>Introduction à ReactJS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57CBE710-53AB-4E40-A96A-D4339B0B3DD8}"/>
              </a:ext>
            </a:extLst>
          </p:cNvPr>
          <p:cNvSpPr txBox="1"/>
          <p:nvPr/>
        </p:nvSpPr>
        <p:spPr>
          <a:xfrm>
            <a:off x="-47625" y="902593"/>
            <a:ext cx="1270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ü"/>
            </a:pPr>
            <a:r>
              <a:rPr lang="fr-FR" sz="4000" dirty="0"/>
              <a:t> 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3F2CBD2D-FBAC-49C4-BB25-4F4E34CC89E8}"/>
              </a:ext>
            </a:extLst>
          </p:cNvPr>
          <p:cNvSpPr txBox="1"/>
          <p:nvPr/>
        </p:nvSpPr>
        <p:spPr>
          <a:xfrm>
            <a:off x="2294710" y="586750"/>
            <a:ext cx="989729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/>
              <a:t>Bibliothèque Javascript libre développée par Facebook depuis 2013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b="1" dirty="0"/>
              <a:t>But</a:t>
            </a:r>
            <a:r>
              <a:rPr lang="fr-FR" dirty="0"/>
              <a:t> : « </a:t>
            </a:r>
            <a:r>
              <a:rPr lang="fr-FR" sz="2000" i="1" dirty="0"/>
              <a:t>Facilité la création d’application web SPA via la création de composants dépendant d’un état et générant une page HTML à chaque changement d’état »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/>
              <a:t>Paradigme de la programmation </a:t>
            </a:r>
            <a:r>
              <a:rPr lang="fr-FR" b="1" dirty="0"/>
              <a:t>déclarative</a:t>
            </a:r>
            <a:r>
              <a:rPr lang="fr-FR" dirty="0"/>
              <a:t> :</a:t>
            </a:r>
          </a:p>
          <a:p>
            <a:pPr lvl="1"/>
            <a:endParaRPr lang="fr-FR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AEEFDF5B-B1DA-44D0-8706-0255EAD416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730" y="0"/>
            <a:ext cx="1441269" cy="1017623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6B757FA8-6FA8-470B-ACE7-B3F044424C77}"/>
              </a:ext>
            </a:extLst>
          </p:cNvPr>
          <p:cNvSpPr txBox="1"/>
          <p:nvPr/>
        </p:nvSpPr>
        <p:spPr>
          <a:xfrm>
            <a:off x="2762249" y="2664823"/>
            <a:ext cx="27529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i="1" dirty="0"/>
              <a:t>1 Prendre un verre propre</a:t>
            </a:r>
          </a:p>
          <a:p>
            <a:r>
              <a:rPr lang="fr-FR" b="1" i="1" dirty="0"/>
              <a:t>2 Le poser </a:t>
            </a:r>
          </a:p>
          <a:p>
            <a:r>
              <a:rPr lang="fr-FR" b="1" i="1" dirty="0"/>
              <a:t>3 Remplir le verre</a:t>
            </a:r>
          </a:p>
          <a:p>
            <a:r>
              <a:rPr lang="fr-FR" b="1" i="1" dirty="0"/>
              <a:t>4 Le donner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F9A89436-AD5C-49EC-8A71-270D7A04532F}"/>
              </a:ext>
            </a:extLst>
          </p:cNvPr>
          <p:cNvSpPr txBox="1"/>
          <p:nvPr/>
        </p:nvSpPr>
        <p:spPr>
          <a:xfrm>
            <a:off x="7628708" y="2664823"/>
            <a:ext cx="253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/>
              <a:t>Une bière s’il vous plait</a:t>
            </a:r>
          </a:p>
        </p:txBody>
      </p:sp>
      <p:sp>
        <p:nvSpPr>
          <p:cNvPr id="10" name="Non égal 9">
            <a:extLst>
              <a:ext uri="{FF2B5EF4-FFF2-40B4-BE49-F238E27FC236}">
                <a16:creationId xmlns:a16="http://schemas.microsoft.com/office/drawing/2014/main" id="{89B92C42-FB5F-4143-AAC2-289FA6198087}"/>
              </a:ext>
            </a:extLst>
          </p:cNvPr>
          <p:cNvSpPr/>
          <p:nvPr/>
        </p:nvSpPr>
        <p:spPr>
          <a:xfrm>
            <a:off x="6119949" y="3152740"/>
            <a:ext cx="875211" cy="576424"/>
          </a:xfrm>
          <a:prstGeom prst="mathNotEqual">
            <a:avLst>
              <a:gd name="adj1" fmla="val 12189"/>
              <a:gd name="adj2" fmla="val 6600000"/>
              <a:gd name="adj3" fmla="val 1176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221017C1-9057-48BD-A3DF-B83390583F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552"/>
          <a:stretch/>
        </p:blipFill>
        <p:spPr>
          <a:xfrm>
            <a:off x="2294710" y="4552016"/>
            <a:ext cx="3638004" cy="16668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70153723-1055-40D4-928A-196E240001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3097" y="3469807"/>
            <a:ext cx="3810000" cy="762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303F7F8-0E5D-4E81-B4D0-28C520D2030D}"/>
              </a:ext>
            </a:extLst>
          </p:cNvPr>
          <p:cNvSpPr/>
          <p:nvPr/>
        </p:nvSpPr>
        <p:spPr>
          <a:xfrm>
            <a:off x="6119949" y="4831088"/>
            <a:ext cx="609599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dirty="0"/>
              <a:t>La programmation </a:t>
            </a:r>
            <a:r>
              <a:rPr lang="fr-FR" b="1" dirty="0"/>
              <a:t>déclarative</a:t>
            </a:r>
            <a:r>
              <a:rPr lang="fr-FR" dirty="0"/>
              <a:t> est un </a:t>
            </a:r>
            <a:r>
              <a:rPr lang="fr-FR" b="1" dirty="0"/>
              <a:t>paradigme</a:t>
            </a:r>
            <a:r>
              <a:rPr lang="fr-FR" dirty="0"/>
              <a:t> de programmation qui vise à séparer strictement données et traitement de ces données, tout en mettant l'accent sur le résultat des transformations appliquées aux données, au lieu des transformations elles-mêmes.</a:t>
            </a:r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5880D4BA-2AE3-4A93-91E5-9178004D93D8}"/>
              </a:ext>
            </a:extLst>
          </p:cNvPr>
          <p:cNvSpPr/>
          <p:nvPr/>
        </p:nvSpPr>
        <p:spPr>
          <a:xfrm>
            <a:off x="7236823" y="2568860"/>
            <a:ext cx="4310742" cy="1872512"/>
          </a:xfrm>
          <a:prstGeom prst="roundRect">
            <a:avLst>
              <a:gd name="adj" fmla="val 5043"/>
            </a:avLst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990098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19FA2DE4-F407-428B-9F89-9CCF286322FF}"/>
              </a:ext>
            </a:extLst>
          </p:cNvPr>
          <p:cNvSpPr txBox="1"/>
          <p:nvPr/>
        </p:nvSpPr>
        <p:spPr>
          <a:xfrm>
            <a:off x="5185955" y="0"/>
            <a:ext cx="36184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/>
              <a:t>Introduction à ReactJS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57CBE710-53AB-4E40-A96A-D4339B0B3DD8}"/>
              </a:ext>
            </a:extLst>
          </p:cNvPr>
          <p:cNvSpPr txBox="1"/>
          <p:nvPr/>
        </p:nvSpPr>
        <p:spPr>
          <a:xfrm>
            <a:off x="-47625" y="902593"/>
            <a:ext cx="1270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ü"/>
            </a:pPr>
            <a:r>
              <a:rPr lang="fr-FR" sz="4000" dirty="0"/>
              <a:t> 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AEEFDF5B-B1DA-44D0-8706-0255EAD416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730" y="0"/>
            <a:ext cx="1441269" cy="101762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BADAB76-087E-4C26-AD3A-B87745211D94}"/>
              </a:ext>
            </a:extLst>
          </p:cNvPr>
          <p:cNvSpPr/>
          <p:nvPr/>
        </p:nvSpPr>
        <p:spPr>
          <a:xfrm>
            <a:off x="1895474" y="578088"/>
            <a:ext cx="5386271" cy="29578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dirty="0">
                <a:latin typeface="medium-content-serif-font"/>
              </a:rPr>
              <a:t>“ </a:t>
            </a:r>
            <a:r>
              <a:rPr lang="en-US" b="1" dirty="0">
                <a:latin typeface="medium-content-serif-font"/>
              </a:rPr>
              <a:t>Procedural programming</a:t>
            </a:r>
            <a:r>
              <a:rPr lang="en-US" dirty="0">
                <a:latin typeface="medium-content-serif-font"/>
              </a:rPr>
              <a:t> is a programming paradigm, derived from structured programming, based upon the concept of the </a:t>
            </a:r>
            <a:r>
              <a:rPr lang="en-US" i="1" dirty="0">
                <a:latin typeface="medium-content-serif-font"/>
              </a:rPr>
              <a:t>procedure call</a:t>
            </a:r>
            <a:r>
              <a:rPr lang="en-US" dirty="0">
                <a:latin typeface="medium-content-serif-font"/>
              </a:rPr>
              <a:t>. Procedures, also known as routines, subroutines, or functions (not to be confused with mathematical functions, but similar to those used in functional programming), simply contain a series of computational steps to be carried out.” —</a:t>
            </a:r>
            <a:endParaRPr lang="fr-FR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218CB21-CFA8-4587-9147-07EAAB02A66A}"/>
              </a:ext>
            </a:extLst>
          </p:cNvPr>
          <p:cNvSpPr/>
          <p:nvPr/>
        </p:nvSpPr>
        <p:spPr>
          <a:xfrm>
            <a:off x="7453195" y="1288694"/>
            <a:ext cx="4738805" cy="29578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Declarative programming </a:t>
            </a:r>
            <a:r>
              <a:rPr lang="en-US" dirty="0"/>
              <a:t>is where you say what you want without having to say how to do it. With procedural programming, you have to specify exact steps to get the result.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For example, SQL is more declarative than procedural, because the queries don't specify steps to produce the result.</a:t>
            </a:r>
            <a:endParaRPr lang="fr-FR" dirty="0"/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899EBB85-C172-413E-90EC-6661488BF1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79"/>
          <a:stretch/>
        </p:blipFill>
        <p:spPr>
          <a:xfrm>
            <a:off x="2221224" y="3631853"/>
            <a:ext cx="5060521" cy="2912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2717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>
            <a:extLst>
              <a:ext uri="{FF2B5EF4-FFF2-40B4-BE49-F238E27FC236}">
                <a16:creationId xmlns:a16="http://schemas.microsoft.com/office/drawing/2014/main" id="{57CBE710-53AB-4E40-A96A-D4339B0B3DD8}"/>
              </a:ext>
            </a:extLst>
          </p:cNvPr>
          <p:cNvSpPr txBox="1"/>
          <p:nvPr/>
        </p:nvSpPr>
        <p:spPr>
          <a:xfrm>
            <a:off x="-47625" y="902593"/>
            <a:ext cx="1270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ü"/>
            </a:pPr>
            <a:r>
              <a:rPr lang="fr-FR" sz="4000" dirty="0"/>
              <a:t> </a:t>
            </a:r>
          </a:p>
        </p:txBody>
      </p:sp>
      <p:grpSp>
        <p:nvGrpSpPr>
          <p:cNvPr id="10" name="Groupe 9">
            <a:extLst>
              <a:ext uri="{FF2B5EF4-FFF2-40B4-BE49-F238E27FC236}">
                <a16:creationId xmlns:a16="http://schemas.microsoft.com/office/drawing/2014/main" id="{04C0C3AA-935B-43AA-8E72-2C2895078282}"/>
              </a:ext>
            </a:extLst>
          </p:cNvPr>
          <p:cNvGrpSpPr/>
          <p:nvPr/>
        </p:nvGrpSpPr>
        <p:grpSpPr>
          <a:xfrm>
            <a:off x="2539904" y="902593"/>
            <a:ext cx="9237344" cy="3937658"/>
            <a:chOff x="2365733" y="951901"/>
            <a:chExt cx="9237344" cy="3937658"/>
          </a:xfrm>
        </p:grpSpPr>
        <p:pic>
          <p:nvPicPr>
            <p:cNvPr id="1026" name="Picture 2" descr="https://cdncontribute.geeksforgeeks.org/wp-content/uploads/1-344.png">
              <a:extLst>
                <a:ext uri="{FF2B5EF4-FFF2-40B4-BE49-F238E27FC236}">
                  <a16:creationId xmlns:a16="http://schemas.microsoft.com/office/drawing/2014/main" id="{CA8C7EA9-1D4F-498B-9457-FCD1341F29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65733" y="951901"/>
              <a:ext cx="9237344" cy="39376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Rectangle : coins arrondis 8">
              <a:extLst>
                <a:ext uri="{FF2B5EF4-FFF2-40B4-BE49-F238E27FC236}">
                  <a16:creationId xmlns:a16="http://schemas.microsoft.com/office/drawing/2014/main" id="{31B2B879-A7C2-4899-90C0-91C59E6C07F0}"/>
                </a:ext>
              </a:extLst>
            </p:cNvPr>
            <p:cNvSpPr/>
            <p:nvPr/>
          </p:nvSpPr>
          <p:spPr>
            <a:xfrm>
              <a:off x="7103327" y="3658512"/>
              <a:ext cx="4399156" cy="571847"/>
            </a:xfrm>
            <a:prstGeom prst="roundRect">
              <a:avLst/>
            </a:prstGeom>
            <a:noFill/>
            <a:ln w="571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12" name="Image 11">
              <a:extLst>
                <a:ext uri="{FF2B5EF4-FFF2-40B4-BE49-F238E27FC236}">
                  <a16:creationId xmlns:a16="http://schemas.microsoft.com/office/drawing/2014/main" id="{696EE665-E79E-41FA-8684-2FC81911F9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781341" y="3639345"/>
              <a:ext cx="901527" cy="5910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751657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>
            <a:extLst>
              <a:ext uri="{FF2B5EF4-FFF2-40B4-BE49-F238E27FC236}">
                <a16:creationId xmlns:a16="http://schemas.microsoft.com/office/drawing/2014/main" id="{3F2CBD2D-FBAC-49C4-BB25-4F4E34CC89E8}"/>
              </a:ext>
            </a:extLst>
          </p:cNvPr>
          <p:cNvSpPr txBox="1"/>
          <p:nvPr/>
        </p:nvSpPr>
        <p:spPr>
          <a:xfrm>
            <a:off x="2294709" y="-7371"/>
            <a:ext cx="98972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fr-FR" sz="2400" b="1" dirty="0"/>
              <a:t>Elément du DOM / JSX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AEEFDF5B-B1DA-44D0-8706-0255EAD416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730" y="0"/>
            <a:ext cx="1441269" cy="1017623"/>
          </a:xfrm>
          <a:prstGeom prst="rect">
            <a:avLst/>
          </a:prstGeom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A9EC99A8-DB26-4409-8C06-F31712A363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3898" y="988818"/>
            <a:ext cx="5705475" cy="857250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25A55F49-6470-425C-846C-DB73ECEEF8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8840" y="2090330"/>
            <a:ext cx="4486275" cy="247650"/>
          </a:xfrm>
          <a:prstGeom prst="rect">
            <a:avLst/>
          </a:prstGeom>
        </p:spPr>
      </p:pic>
      <p:cxnSp>
        <p:nvCxnSpPr>
          <p:cNvPr id="15" name="Connecteur : en angle 14">
            <a:extLst>
              <a:ext uri="{FF2B5EF4-FFF2-40B4-BE49-F238E27FC236}">
                <a16:creationId xmlns:a16="http://schemas.microsoft.com/office/drawing/2014/main" id="{13A2F450-BE11-47FE-8162-C9AA050A190E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5186635" y="1906901"/>
            <a:ext cx="2402205" cy="307254"/>
          </a:xfrm>
          <a:prstGeom prst="bentConnector3">
            <a:avLst>
              <a:gd name="adj1" fmla="val 50000"/>
            </a:avLst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Image 18">
            <a:extLst>
              <a:ext uri="{FF2B5EF4-FFF2-40B4-BE49-F238E27FC236}">
                <a16:creationId xmlns:a16="http://schemas.microsoft.com/office/drawing/2014/main" id="{BA948973-5F94-4E5F-9EC0-A0A406BDF6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33898" y="2626915"/>
            <a:ext cx="7000875" cy="1047750"/>
          </a:xfrm>
          <a:prstGeom prst="rect">
            <a:avLst/>
          </a:prstGeom>
        </p:spPr>
      </p:pic>
      <p:sp>
        <p:nvSpPr>
          <p:cNvPr id="20" name="ZoneTexte 19">
            <a:extLst>
              <a:ext uri="{FF2B5EF4-FFF2-40B4-BE49-F238E27FC236}">
                <a16:creationId xmlns:a16="http://schemas.microsoft.com/office/drawing/2014/main" id="{1C814F46-59EF-4553-A915-CD15A489C422}"/>
              </a:ext>
            </a:extLst>
          </p:cNvPr>
          <p:cNvSpPr txBox="1"/>
          <p:nvPr/>
        </p:nvSpPr>
        <p:spPr>
          <a:xfrm>
            <a:off x="2333898" y="589070"/>
            <a:ext cx="5046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Version classique :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6D511C23-8FA9-4FDB-BCAA-D4F934D33D80}"/>
              </a:ext>
            </a:extLst>
          </p:cNvPr>
          <p:cNvSpPr txBox="1"/>
          <p:nvPr/>
        </p:nvSpPr>
        <p:spPr>
          <a:xfrm>
            <a:off x="2333898" y="2250212"/>
            <a:ext cx="5046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Version JSX :</a:t>
            </a:r>
          </a:p>
        </p:txBody>
      </p:sp>
      <p:pic>
        <p:nvPicPr>
          <p:cNvPr id="31" name="Image 30">
            <a:extLst>
              <a:ext uri="{FF2B5EF4-FFF2-40B4-BE49-F238E27FC236}">
                <a16:creationId xmlns:a16="http://schemas.microsoft.com/office/drawing/2014/main" id="{B4FEC956-2D34-4C3D-8D1A-F8F25F9D71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94709" y="4335914"/>
            <a:ext cx="2619375" cy="11906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2" name="Image 31">
            <a:extLst>
              <a:ext uri="{FF2B5EF4-FFF2-40B4-BE49-F238E27FC236}">
                <a16:creationId xmlns:a16="http://schemas.microsoft.com/office/drawing/2014/main" id="{8A3743E9-6F7D-45FF-BBD8-49EB08843D1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16818" y="4329928"/>
            <a:ext cx="3390900" cy="12287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3" name="Image 32">
            <a:extLst>
              <a:ext uri="{FF2B5EF4-FFF2-40B4-BE49-F238E27FC236}">
                <a16:creationId xmlns:a16="http://schemas.microsoft.com/office/drawing/2014/main" id="{9AE5DB09-707D-400D-8668-5F261553990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02434" y="4864664"/>
            <a:ext cx="3524250" cy="18859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34" name="Connecteur : en angle 33">
            <a:extLst>
              <a:ext uri="{FF2B5EF4-FFF2-40B4-BE49-F238E27FC236}">
                <a16:creationId xmlns:a16="http://schemas.microsoft.com/office/drawing/2014/main" id="{D6AC22CB-4276-440A-9BA2-6626AB888F6D}"/>
              </a:ext>
            </a:extLst>
          </p:cNvPr>
          <p:cNvCxnSpPr>
            <a:cxnSpLocks/>
            <a:stCxn id="32" idx="2"/>
          </p:cNvCxnSpPr>
          <p:nvPr/>
        </p:nvCxnSpPr>
        <p:spPr>
          <a:xfrm rot="16200000" flipH="1">
            <a:off x="7492962" y="4777959"/>
            <a:ext cx="328778" cy="1890166"/>
          </a:xfrm>
          <a:prstGeom prst="bentConnector2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ZoneTexte 35">
            <a:extLst>
              <a:ext uri="{FF2B5EF4-FFF2-40B4-BE49-F238E27FC236}">
                <a16:creationId xmlns:a16="http://schemas.microsoft.com/office/drawing/2014/main" id="{BA7DA279-047A-4EAC-BA7B-DC6E3A53304C}"/>
              </a:ext>
            </a:extLst>
          </p:cNvPr>
          <p:cNvSpPr txBox="1"/>
          <p:nvPr/>
        </p:nvSpPr>
        <p:spPr>
          <a:xfrm>
            <a:off x="3552418" y="5883947"/>
            <a:ext cx="1489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Output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1954B57A-461B-4D41-A01F-640EAB68FECE}"/>
              </a:ext>
            </a:extLst>
          </p:cNvPr>
          <p:cNvSpPr txBox="1"/>
          <p:nvPr/>
        </p:nvSpPr>
        <p:spPr>
          <a:xfrm>
            <a:off x="2098766" y="5612863"/>
            <a:ext cx="1604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Version JSX </a:t>
            </a: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2DDF885E-F042-4B48-B7F9-9049494210F7}"/>
              </a:ext>
            </a:extLst>
          </p:cNvPr>
          <p:cNvSpPr txBox="1"/>
          <p:nvPr/>
        </p:nvSpPr>
        <p:spPr>
          <a:xfrm>
            <a:off x="4914084" y="5546344"/>
            <a:ext cx="1876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Version sans JSX </a:t>
            </a:r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267C6D20-D475-4587-B0FC-57608288EA9F}"/>
              </a:ext>
            </a:extLst>
          </p:cNvPr>
          <p:cNvSpPr txBox="1"/>
          <p:nvPr/>
        </p:nvSpPr>
        <p:spPr>
          <a:xfrm>
            <a:off x="7670617" y="1456459"/>
            <a:ext cx="374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highlight>
                  <a:srgbClr val="FFFF00"/>
                </a:highlight>
              </a:rPr>
              <a:t>JS</a:t>
            </a: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9EC346C1-3CC7-4BC3-8DC5-6EC6EAA4A37E}"/>
              </a:ext>
            </a:extLst>
          </p:cNvPr>
          <p:cNvSpPr txBox="1"/>
          <p:nvPr/>
        </p:nvSpPr>
        <p:spPr>
          <a:xfrm>
            <a:off x="8960305" y="2626915"/>
            <a:ext cx="374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highlight>
                  <a:srgbClr val="FFFF00"/>
                </a:highlight>
              </a:rPr>
              <a:t>JS</a:t>
            </a: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63D06876-91D2-4DF0-AEBE-95A0F50EFCE4}"/>
              </a:ext>
            </a:extLst>
          </p:cNvPr>
          <p:cNvSpPr txBox="1"/>
          <p:nvPr/>
        </p:nvSpPr>
        <p:spPr>
          <a:xfrm>
            <a:off x="4539616" y="5113516"/>
            <a:ext cx="374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highlight>
                  <a:srgbClr val="FFFF00"/>
                </a:highlight>
              </a:rPr>
              <a:t>JS</a:t>
            </a: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DC4C75D1-EEBD-4BE6-AE07-E836749F4BEB}"/>
              </a:ext>
            </a:extLst>
          </p:cNvPr>
          <p:cNvSpPr txBox="1"/>
          <p:nvPr/>
        </p:nvSpPr>
        <p:spPr>
          <a:xfrm>
            <a:off x="8039373" y="5199446"/>
            <a:ext cx="374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highlight>
                  <a:srgbClr val="FFFF00"/>
                </a:highlight>
              </a:rPr>
              <a:t>JS</a:t>
            </a:r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EF476A07-D8AE-497C-B673-FC7FF479AFB4}"/>
              </a:ext>
            </a:extLst>
          </p:cNvPr>
          <p:cNvSpPr txBox="1"/>
          <p:nvPr/>
        </p:nvSpPr>
        <p:spPr>
          <a:xfrm>
            <a:off x="11799706" y="6319022"/>
            <a:ext cx="374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highlight>
                  <a:srgbClr val="FFFF00"/>
                </a:highlight>
              </a:rPr>
              <a:t>JS</a:t>
            </a:r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9105C277-D040-4BF5-A268-8CF0148FDFDC}"/>
              </a:ext>
            </a:extLst>
          </p:cNvPr>
          <p:cNvSpPr txBox="1"/>
          <p:nvPr/>
        </p:nvSpPr>
        <p:spPr>
          <a:xfrm>
            <a:off x="9472884" y="1783533"/>
            <a:ext cx="1036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highlight>
                  <a:srgbClr val="FFFF00"/>
                </a:highlight>
              </a:rPr>
              <a:t>HTML</a:t>
            </a:r>
          </a:p>
        </p:txBody>
      </p:sp>
      <p:cxnSp>
        <p:nvCxnSpPr>
          <p:cNvPr id="46" name="Connecteur : en angle 45">
            <a:extLst>
              <a:ext uri="{FF2B5EF4-FFF2-40B4-BE49-F238E27FC236}">
                <a16:creationId xmlns:a16="http://schemas.microsoft.com/office/drawing/2014/main" id="{D0B02B38-A047-4F08-9DA9-6153C4819491}"/>
              </a:ext>
            </a:extLst>
          </p:cNvPr>
          <p:cNvCxnSpPr>
            <a:cxnSpLocks/>
            <a:stCxn id="31" idx="2"/>
          </p:cNvCxnSpPr>
          <p:nvPr/>
        </p:nvCxnSpPr>
        <p:spPr>
          <a:xfrm rot="16200000" flipH="1">
            <a:off x="5909188" y="3221748"/>
            <a:ext cx="368860" cy="4978442"/>
          </a:xfrm>
          <a:prstGeom prst="bentConnector2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ZoneTexte 47">
            <a:extLst>
              <a:ext uri="{FF2B5EF4-FFF2-40B4-BE49-F238E27FC236}">
                <a16:creationId xmlns:a16="http://schemas.microsoft.com/office/drawing/2014/main" id="{CFD5189B-6BCF-4B07-9CC1-5C73D9108622}"/>
              </a:ext>
            </a:extLst>
          </p:cNvPr>
          <p:cNvSpPr txBox="1"/>
          <p:nvPr/>
        </p:nvSpPr>
        <p:spPr>
          <a:xfrm>
            <a:off x="6712268" y="5879535"/>
            <a:ext cx="1489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Output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B0D9A3A2-9F7B-421F-91BD-09D242C5A5C2}"/>
              </a:ext>
            </a:extLst>
          </p:cNvPr>
          <p:cNvSpPr txBox="1"/>
          <p:nvPr/>
        </p:nvSpPr>
        <p:spPr>
          <a:xfrm>
            <a:off x="-47625" y="902593"/>
            <a:ext cx="1270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ü"/>
            </a:pPr>
            <a:r>
              <a:rPr lang="fr-FR" sz="4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42615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>
            <a:extLst>
              <a:ext uri="{FF2B5EF4-FFF2-40B4-BE49-F238E27FC236}">
                <a16:creationId xmlns:a16="http://schemas.microsoft.com/office/drawing/2014/main" id="{3F2CBD2D-FBAC-49C4-BB25-4F4E34CC89E8}"/>
              </a:ext>
            </a:extLst>
          </p:cNvPr>
          <p:cNvSpPr txBox="1"/>
          <p:nvPr/>
        </p:nvSpPr>
        <p:spPr>
          <a:xfrm>
            <a:off x="2266305" y="47146"/>
            <a:ext cx="98972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fr-FR" sz="2400" b="1" dirty="0"/>
              <a:t>Exemple de composant </a:t>
            </a:r>
            <a:r>
              <a:rPr lang="fr-FR" sz="2400" b="1" dirty="0" err="1"/>
              <a:t>StateLess</a:t>
            </a:r>
            <a:endParaRPr lang="fr-FR" sz="2400" b="1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AEEFDF5B-B1DA-44D0-8706-0255EAD416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730" y="0"/>
            <a:ext cx="1441269" cy="1017623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03DBDA19-BA00-46F8-A591-684784840C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8530" y="1454787"/>
            <a:ext cx="9692841" cy="424061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EF05AB0F-31FA-42A9-8735-8CD2CFA1422D}"/>
              </a:ext>
            </a:extLst>
          </p:cNvPr>
          <p:cNvSpPr txBox="1"/>
          <p:nvPr/>
        </p:nvSpPr>
        <p:spPr>
          <a:xfrm>
            <a:off x="11693432" y="1518156"/>
            <a:ext cx="374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highlight>
                  <a:srgbClr val="FFFF00"/>
                </a:highlight>
              </a:rPr>
              <a:t>JS</a:t>
            </a:r>
          </a:p>
        </p:txBody>
      </p:sp>
      <p:sp>
        <p:nvSpPr>
          <p:cNvPr id="8" name="Accolade fermante 7">
            <a:extLst>
              <a:ext uri="{FF2B5EF4-FFF2-40B4-BE49-F238E27FC236}">
                <a16:creationId xmlns:a16="http://schemas.microsoft.com/office/drawing/2014/main" id="{612BD321-951A-49AE-8CC6-8D0374E25100}"/>
              </a:ext>
            </a:extLst>
          </p:cNvPr>
          <p:cNvSpPr/>
          <p:nvPr/>
        </p:nvSpPr>
        <p:spPr>
          <a:xfrm>
            <a:off x="6096000" y="1454787"/>
            <a:ext cx="265611" cy="609144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7FB1CCC5-41BC-4AA6-B787-FB9EA6EB70D3}"/>
              </a:ext>
            </a:extLst>
          </p:cNvPr>
          <p:cNvSpPr txBox="1"/>
          <p:nvPr/>
        </p:nvSpPr>
        <p:spPr>
          <a:xfrm>
            <a:off x="6585907" y="1525826"/>
            <a:ext cx="48832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fr-FR" sz="2400" b="1" dirty="0"/>
              <a:t>Importation des dépendances</a:t>
            </a:r>
          </a:p>
        </p:txBody>
      </p:sp>
      <p:sp>
        <p:nvSpPr>
          <p:cNvPr id="23" name="Accolade fermante 22">
            <a:extLst>
              <a:ext uri="{FF2B5EF4-FFF2-40B4-BE49-F238E27FC236}">
                <a16:creationId xmlns:a16="http://schemas.microsoft.com/office/drawing/2014/main" id="{9A50295E-ACAA-420F-B716-96BB22D21535}"/>
              </a:ext>
            </a:extLst>
          </p:cNvPr>
          <p:cNvSpPr/>
          <p:nvPr/>
        </p:nvSpPr>
        <p:spPr>
          <a:xfrm>
            <a:off x="6096000" y="2275531"/>
            <a:ext cx="265611" cy="950995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88253F11-E99F-498F-B41D-6B23AFA93342}"/>
              </a:ext>
            </a:extLst>
          </p:cNvPr>
          <p:cNvSpPr txBox="1"/>
          <p:nvPr/>
        </p:nvSpPr>
        <p:spPr>
          <a:xfrm>
            <a:off x="6588135" y="2520195"/>
            <a:ext cx="48832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fr-FR" sz="2400" b="1" dirty="0"/>
              <a:t>Définition d’un composant Hello</a:t>
            </a:r>
          </a:p>
        </p:txBody>
      </p:sp>
      <p:sp>
        <p:nvSpPr>
          <p:cNvPr id="27" name="Accolade fermante 26">
            <a:extLst>
              <a:ext uri="{FF2B5EF4-FFF2-40B4-BE49-F238E27FC236}">
                <a16:creationId xmlns:a16="http://schemas.microsoft.com/office/drawing/2014/main" id="{064FA8A2-EE2A-40EC-A3DD-E8197F35A915}"/>
              </a:ext>
            </a:extLst>
          </p:cNvPr>
          <p:cNvSpPr/>
          <p:nvPr/>
        </p:nvSpPr>
        <p:spPr>
          <a:xfrm>
            <a:off x="8752115" y="3514564"/>
            <a:ext cx="309154" cy="1370945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7BAAAB96-EE08-42CA-9B01-F7A2E55F7928}"/>
              </a:ext>
            </a:extLst>
          </p:cNvPr>
          <p:cNvSpPr txBox="1"/>
          <p:nvPr/>
        </p:nvSpPr>
        <p:spPr>
          <a:xfrm>
            <a:off x="9267084" y="3325946"/>
            <a:ext cx="29672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fr-FR" sz="2400" b="1" dirty="0"/>
              <a:t>Définition d’un composant App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7493894E-981D-4B89-BCEC-FBF81B1FD986}"/>
              </a:ext>
            </a:extLst>
          </p:cNvPr>
          <p:cNvSpPr txBox="1"/>
          <p:nvPr/>
        </p:nvSpPr>
        <p:spPr>
          <a:xfrm>
            <a:off x="-47625" y="902593"/>
            <a:ext cx="1270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ü"/>
            </a:pPr>
            <a:r>
              <a:rPr lang="fr-FR" sz="4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098175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355C0E51-9DCA-43A9-A28C-B12FF62AF4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0670" y="2085975"/>
            <a:ext cx="5715000" cy="268605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182ED82C-A971-4ABD-8E75-BB0B1B8C2E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1604" y="1121773"/>
            <a:ext cx="2724150" cy="4343400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AEF56517-1C16-4343-8410-4A44BF627FCF}"/>
              </a:ext>
            </a:extLst>
          </p:cNvPr>
          <p:cNvSpPr txBox="1"/>
          <p:nvPr/>
        </p:nvSpPr>
        <p:spPr>
          <a:xfrm>
            <a:off x="2481943" y="91440"/>
            <a:ext cx="80336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Principe de base de React :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E95C46CE-3486-4673-950F-4B945BE281E4}"/>
              </a:ext>
            </a:extLst>
          </p:cNvPr>
          <p:cNvSpPr txBox="1"/>
          <p:nvPr/>
        </p:nvSpPr>
        <p:spPr>
          <a:xfrm>
            <a:off x="-47625" y="902593"/>
            <a:ext cx="1270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ü"/>
            </a:pPr>
            <a:r>
              <a:rPr lang="fr-FR" sz="4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675095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7AF6CEBA-15C5-497F-9A69-1A20510D196F}"/>
              </a:ext>
            </a:extLst>
          </p:cNvPr>
          <p:cNvSpPr txBox="1"/>
          <p:nvPr/>
        </p:nvSpPr>
        <p:spPr>
          <a:xfrm>
            <a:off x="2165531" y="3228945"/>
            <a:ext cx="92223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/>
              <a:t>Installer </a:t>
            </a:r>
            <a:r>
              <a:rPr lang="fr-FR" sz="2000" b="1" dirty="0" err="1"/>
              <a:t>nodeJS</a:t>
            </a:r>
            <a:r>
              <a:rPr lang="fr-FR" sz="2000" b="1" dirty="0"/>
              <a:t> &amp; </a:t>
            </a:r>
            <a:r>
              <a:rPr lang="fr-FR" sz="2000" b="1" dirty="0" err="1"/>
              <a:t>npm</a:t>
            </a:r>
            <a:endParaRPr lang="fr-FR" sz="2000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7DF2EFA-C9F1-440A-9DCB-601FE95C28E0}"/>
              </a:ext>
            </a:extLst>
          </p:cNvPr>
          <p:cNvSpPr/>
          <p:nvPr/>
        </p:nvSpPr>
        <p:spPr>
          <a:xfrm>
            <a:off x="2165531" y="4082777"/>
            <a:ext cx="33456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/>
              <a:t>https://nodejs.org/en/download/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EE2A986-EDA8-47E5-B972-61CF47F4BB19}"/>
              </a:ext>
            </a:extLst>
          </p:cNvPr>
          <p:cNvSpPr/>
          <p:nvPr/>
        </p:nvSpPr>
        <p:spPr>
          <a:xfrm>
            <a:off x="2165531" y="4901867"/>
            <a:ext cx="9866812" cy="17113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b="1" dirty="0" err="1"/>
              <a:t>npm</a:t>
            </a:r>
            <a:r>
              <a:rPr lang="fr-FR" dirty="0"/>
              <a:t> est le gestionnaire de paquets officiel de Node.js. Depuis la version 0.6.3 de Node.js, </a:t>
            </a:r>
            <a:r>
              <a:rPr lang="fr-FR" dirty="0" err="1"/>
              <a:t>npm</a:t>
            </a:r>
            <a:r>
              <a:rPr lang="fr-FR" dirty="0"/>
              <a:t> fait partie de l'environnement et est donc automatiquement installé par défaut3. </a:t>
            </a:r>
            <a:r>
              <a:rPr lang="fr-FR" dirty="0" err="1"/>
              <a:t>npm</a:t>
            </a:r>
            <a:r>
              <a:rPr lang="fr-FR" dirty="0"/>
              <a:t> fonctionne avec un terminal et gère les dépendances pour une application. Il permet également d'installer des applications Node.js disponibles sur le dépôt </a:t>
            </a:r>
            <a:r>
              <a:rPr lang="fr-FR" dirty="0" err="1"/>
              <a:t>npm</a:t>
            </a:r>
            <a:r>
              <a:rPr lang="fr-FR" dirty="0"/>
              <a:t>.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4BBC3B32-BAD3-497B-B968-109AB9F87E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7712" y="3228945"/>
            <a:ext cx="3143250" cy="1219200"/>
          </a:xfrm>
          <a:prstGeom prst="rect">
            <a:avLst/>
          </a:prstGeom>
        </p:spPr>
      </p:pic>
      <p:pic>
        <p:nvPicPr>
          <p:cNvPr id="7170" name="Picture 2" descr="Image associÃ©e">
            <a:extLst>
              <a:ext uri="{FF2B5EF4-FFF2-40B4-BE49-F238E27FC236}">
                <a16:creationId xmlns:a16="http://schemas.microsoft.com/office/drawing/2014/main" id="{01318020-A0C9-4916-ACB4-A78B6BBB3A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0566" y="2997787"/>
            <a:ext cx="3537770" cy="2169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246F6AFA-D60F-474B-99CF-58641887E705}"/>
              </a:ext>
            </a:extLst>
          </p:cNvPr>
          <p:cNvSpPr txBox="1"/>
          <p:nvPr/>
        </p:nvSpPr>
        <p:spPr>
          <a:xfrm>
            <a:off x="-47625" y="2017018"/>
            <a:ext cx="1270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ü"/>
            </a:pPr>
            <a:r>
              <a:rPr lang="fr-FR" sz="4000" dirty="0"/>
              <a:t> 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8A5CB3E1-A2EE-4C35-8C27-6D942484D089}"/>
              </a:ext>
            </a:extLst>
          </p:cNvPr>
          <p:cNvSpPr txBox="1"/>
          <p:nvPr/>
        </p:nvSpPr>
        <p:spPr>
          <a:xfrm>
            <a:off x="2165530" y="244767"/>
            <a:ext cx="92223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Comment se fait il que l’on puisse utiliser ‘import’ et du JSX ?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81A7CF95-7CE8-4E33-A4EB-EFFAD2CB6BCE}"/>
              </a:ext>
            </a:extLst>
          </p:cNvPr>
          <p:cNvSpPr txBox="1"/>
          <p:nvPr/>
        </p:nvSpPr>
        <p:spPr>
          <a:xfrm>
            <a:off x="2165529" y="1401809"/>
            <a:ext cx="92223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 dirty="0" err="1"/>
              <a:t>Pré-requis</a:t>
            </a:r>
            <a:r>
              <a:rPr lang="fr-FR" sz="3600" b="1" dirty="0"/>
              <a:t> : </a:t>
            </a:r>
          </a:p>
        </p:txBody>
      </p:sp>
    </p:spTree>
    <p:extLst>
      <p:ext uri="{BB962C8B-B14F-4D97-AF65-F5344CB8AC3E}">
        <p14:creationId xmlns:p14="http://schemas.microsoft.com/office/powerpoint/2010/main" val="37400467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19FA2DE4-F407-428B-9F89-9CCF286322FF}"/>
              </a:ext>
            </a:extLst>
          </p:cNvPr>
          <p:cNvSpPr txBox="1"/>
          <p:nvPr/>
        </p:nvSpPr>
        <p:spPr>
          <a:xfrm>
            <a:off x="2312125" y="0"/>
            <a:ext cx="53165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Pourquoi utiliser Webpack &amp; Babel ?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41BCB2B9-6AB6-43A8-9EA2-365F4CE5D53B}"/>
              </a:ext>
            </a:extLst>
          </p:cNvPr>
          <p:cNvSpPr txBox="1"/>
          <p:nvPr/>
        </p:nvSpPr>
        <p:spPr>
          <a:xfrm>
            <a:off x="2312125" y="640080"/>
            <a:ext cx="9575075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/>
              <a:t>Babel</a:t>
            </a:r>
            <a:r>
              <a:rPr lang="fr-FR" dirty="0"/>
              <a:t> : un </a:t>
            </a:r>
            <a:r>
              <a:rPr lang="fr-FR" dirty="0" err="1"/>
              <a:t>transpileur</a:t>
            </a:r>
            <a:r>
              <a:rPr lang="fr-FR" dirty="0"/>
              <a:t> qui permet de code en JS ES2015 et de convertir en code compatible avec les navigateurs du marché</a:t>
            </a:r>
            <a:br>
              <a:rPr lang="fr-FR" dirty="0"/>
            </a:br>
            <a:endParaRPr lang="fr-FR" dirty="0"/>
          </a:p>
          <a:p>
            <a:pPr lvl="1"/>
            <a:r>
              <a:rPr lang="fr-FR" dirty="0" err="1"/>
              <a:t>Dév</a:t>
            </a:r>
            <a:r>
              <a:rPr lang="fr-FR" dirty="0"/>
              <a:t>-dépendance :</a:t>
            </a:r>
          </a:p>
          <a:p>
            <a:pPr marL="742950" lvl="1" indent="-285750">
              <a:buFontTx/>
              <a:buChar char="-"/>
            </a:pPr>
            <a:r>
              <a:rPr lang="fr-FR" dirty="0"/>
              <a:t>@babel/</a:t>
            </a:r>
            <a:r>
              <a:rPr lang="fr-FR" dirty="0" err="1"/>
              <a:t>core</a:t>
            </a:r>
            <a:r>
              <a:rPr lang="fr-FR" dirty="0"/>
              <a:t> : principal moteur</a:t>
            </a:r>
          </a:p>
          <a:p>
            <a:pPr marL="742950" lvl="1" indent="-285750">
              <a:buFontTx/>
              <a:buChar char="-"/>
            </a:pPr>
            <a:r>
              <a:rPr lang="fr-FR" dirty="0"/>
              <a:t>@babel/</a:t>
            </a:r>
            <a:r>
              <a:rPr lang="fr-FR" dirty="0" err="1"/>
              <a:t>preset-env</a:t>
            </a:r>
            <a:r>
              <a:rPr lang="fr-FR" dirty="0"/>
              <a:t> : support ES5 ES6 </a:t>
            </a:r>
          </a:p>
          <a:p>
            <a:pPr marL="742950" lvl="1" indent="-285750">
              <a:buFontTx/>
              <a:buChar char="-"/>
            </a:pPr>
            <a:r>
              <a:rPr lang="fr-FR" dirty="0"/>
              <a:t>@babel/</a:t>
            </a:r>
            <a:r>
              <a:rPr lang="fr-FR" dirty="0" err="1"/>
              <a:t>preset-react</a:t>
            </a:r>
            <a:r>
              <a:rPr lang="fr-FR" dirty="0"/>
              <a:t> : to use </a:t>
            </a:r>
            <a:r>
              <a:rPr lang="fr-FR" dirty="0" err="1"/>
              <a:t>react</a:t>
            </a:r>
            <a:endParaRPr lang="fr-FR" dirty="0"/>
          </a:p>
          <a:p>
            <a:pPr marL="742950" lvl="1" indent="-285750">
              <a:buFontTx/>
              <a:buChar char="-"/>
            </a:pPr>
            <a:r>
              <a:rPr lang="fr-FR" dirty="0"/>
              <a:t>@babel/plugin-</a:t>
            </a:r>
            <a:r>
              <a:rPr lang="fr-FR" dirty="0" err="1"/>
              <a:t>proposal</a:t>
            </a:r>
            <a:r>
              <a:rPr lang="fr-FR" dirty="0"/>
              <a:t>-class-</a:t>
            </a:r>
            <a:r>
              <a:rPr lang="fr-FR" dirty="0" err="1"/>
              <a:t>properties</a:t>
            </a:r>
            <a:r>
              <a:rPr lang="fr-FR" dirty="0"/>
              <a:t> </a:t>
            </a:r>
          </a:p>
          <a:p>
            <a:pPr marL="742950" lvl="1" indent="-285750">
              <a:buFontTx/>
              <a:buChar char="-"/>
            </a:pPr>
            <a:r>
              <a:rPr lang="fr-FR" dirty="0"/>
              <a:t>@babel/plugin-</a:t>
            </a:r>
            <a:r>
              <a:rPr lang="fr-FR" dirty="0" err="1"/>
              <a:t>proposal</a:t>
            </a:r>
            <a:r>
              <a:rPr lang="fr-FR" dirty="0"/>
              <a:t>-</a:t>
            </a:r>
            <a:r>
              <a:rPr lang="fr-FR" dirty="0" err="1"/>
              <a:t>object</a:t>
            </a:r>
            <a:r>
              <a:rPr lang="fr-FR" dirty="0"/>
              <a:t>-</a:t>
            </a:r>
            <a:r>
              <a:rPr lang="fr-FR" dirty="0" err="1"/>
              <a:t>rest</a:t>
            </a:r>
            <a:r>
              <a:rPr lang="fr-FR" dirty="0"/>
              <a:t>-spread :</a:t>
            </a:r>
          </a:p>
          <a:p>
            <a:pPr marL="742950" lvl="1" indent="-285750">
              <a:buFontTx/>
              <a:buChar char="-"/>
            </a:pPr>
            <a:r>
              <a:rPr lang="fr-FR" dirty="0"/>
              <a:t>babel-loader : bridge </a:t>
            </a:r>
            <a:r>
              <a:rPr lang="fr-FR" dirty="0" err="1"/>
              <a:t>between</a:t>
            </a:r>
            <a:r>
              <a:rPr lang="fr-FR" dirty="0"/>
              <a:t> Webpack &amp; Babel</a:t>
            </a:r>
          </a:p>
          <a:p>
            <a:pPr marL="742950" lvl="1" indent="-285750">
              <a:buFontTx/>
              <a:buChar char="-"/>
            </a:pPr>
            <a:r>
              <a:rPr lang="fr-FR" dirty="0"/>
              <a:t>babel-</a:t>
            </a:r>
            <a:r>
              <a:rPr lang="fr-FR" dirty="0" err="1"/>
              <a:t>eslint</a:t>
            </a:r>
            <a:r>
              <a:rPr lang="fr-FR" dirty="0"/>
              <a:t> :</a:t>
            </a:r>
          </a:p>
          <a:p>
            <a:pPr lvl="1"/>
            <a:endParaRPr lang="fr-FR" dirty="0"/>
          </a:p>
          <a:p>
            <a:pPr lvl="1"/>
            <a:r>
              <a:rPr lang="fr-FR" dirty="0"/>
              <a:t>Dépendance :</a:t>
            </a:r>
          </a:p>
          <a:p>
            <a:pPr marL="742950" lvl="1" indent="-285750">
              <a:buFontTx/>
              <a:buChar char="-"/>
            </a:pPr>
            <a:r>
              <a:rPr lang="fr-FR" dirty="0"/>
              <a:t>@babel/polyfill</a:t>
            </a:r>
          </a:p>
          <a:p>
            <a:pPr marL="742950" lvl="1" indent="-285750">
              <a:buFontTx/>
              <a:buChar char="-"/>
            </a:pPr>
            <a:endParaRPr lang="fr-FR" dirty="0"/>
          </a:p>
          <a:p>
            <a:pPr lvl="1"/>
            <a:endParaRPr lang="fr-FR" dirty="0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fr-FR" b="1" dirty="0"/>
              <a:t>Installer via </a:t>
            </a:r>
            <a:r>
              <a:rPr lang="fr-FR" b="1" dirty="0" err="1"/>
              <a:t>npm</a:t>
            </a:r>
            <a:endParaRPr lang="fr-FR" b="1" dirty="0"/>
          </a:p>
          <a:p>
            <a:pPr marL="742950" lvl="1" indent="-285750">
              <a:buFontTx/>
              <a:buChar char="-"/>
            </a:pPr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224A85E3-7263-465A-BB52-B668155D4E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9875" y="1643334"/>
            <a:ext cx="1809750" cy="2447925"/>
          </a:xfrm>
          <a:prstGeom prst="rect">
            <a:avLst/>
          </a:prstGeom>
        </p:spPr>
      </p:pic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B8F43974-ABEE-474F-A917-7DF12C8A6C5A}"/>
              </a:ext>
            </a:extLst>
          </p:cNvPr>
          <p:cNvCxnSpPr/>
          <p:nvPr/>
        </p:nvCxnSpPr>
        <p:spPr>
          <a:xfrm>
            <a:off x="8934994" y="2050868"/>
            <a:ext cx="944881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DEC0CE91-5DD2-4C88-B91E-270FA327415C}"/>
              </a:ext>
            </a:extLst>
          </p:cNvPr>
          <p:cNvCxnSpPr/>
          <p:nvPr/>
        </p:nvCxnSpPr>
        <p:spPr>
          <a:xfrm>
            <a:off x="8930639" y="3313610"/>
            <a:ext cx="944881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BF556E1B-4DA9-4B0A-A3D6-5AC5C71121A6}"/>
              </a:ext>
            </a:extLst>
          </p:cNvPr>
          <p:cNvSpPr/>
          <p:nvPr/>
        </p:nvSpPr>
        <p:spPr>
          <a:xfrm>
            <a:off x="2834639" y="5386976"/>
            <a:ext cx="905256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>
                <a:solidFill>
                  <a:schemeClr val="bg1"/>
                </a:solidFill>
                <a:highlight>
                  <a:srgbClr val="000000"/>
                </a:highlight>
              </a:rPr>
              <a:t>$</a:t>
            </a:r>
            <a:r>
              <a:rPr lang="fr-FR" dirty="0" err="1">
                <a:solidFill>
                  <a:schemeClr val="bg1"/>
                </a:solidFill>
                <a:highlight>
                  <a:srgbClr val="000000"/>
                </a:highlight>
              </a:rPr>
              <a:t>npm</a:t>
            </a:r>
            <a:r>
              <a:rPr lang="fr-FR" dirty="0">
                <a:solidFill>
                  <a:schemeClr val="bg1"/>
                </a:solidFill>
                <a:highlight>
                  <a:srgbClr val="000000"/>
                </a:highlight>
              </a:rPr>
              <a:t> i</a:t>
            </a:r>
            <a:br>
              <a:rPr lang="fr-FR" dirty="0">
                <a:solidFill>
                  <a:schemeClr val="bg1"/>
                </a:solidFill>
                <a:highlight>
                  <a:srgbClr val="000000"/>
                </a:highlight>
              </a:rPr>
            </a:br>
            <a:r>
              <a:rPr lang="fr-FR" dirty="0">
                <a:solidFill>
                  <a:schemeClr val="bg1"/>
                </a:solidFill>
                <a:highlight>
                  <a:srgbClr val="000000"/>
                </a:highlight>
              </a:rPr>
              <a:t>@babel/</a:t>
            </a:r>
            <a:r>
              <a:rPr lang="fr-FR" dirty="0" err="1">
                <a:solidFill>
                  <a:schemeClr val="bg1"/>
                </a:solidFill>
                <a:highlight>
                  <a:srgbClr val="000000"/>
                </a:highlight>
              </a:rPr>
              <a:t>core</a:t>
            </a:r>
            <a:r>
              <a:rPr lang="fr-FR" dirty="0">
                <a:solidFill>
                  <a:schemeClr val="bg1"/>
                </a:solidFill>
                <a:highlight>
                  <a:srgbClr val="000000"/>
                </a:highlight>
              </a:rPr>
              <a:t> babel-loader @babel/</a:t>
            </a:r>
            <a:r>
              <a:rPr lang="fr-FR" dirty="0" err="1">
                <a:solidFill>
                  <a:schemeClr val="bg1"/>
                </a:solidFill>
                <a:highlight>
                  <a:srgbClr val="000000"/>
                </a:highlight>
              </a:rPr>
              <a:t>preset-env</a:t>
            </a:r>
            <a:r>
              <a:rPr lang="fr-FR" dirty="0">
                <a:solidFill>
                  <a:schemeClr val="bg1"/>
                </a:solidFill>
                <a:highlight>
                  <a:srgbClr val="000000"/>
                </a:highlight>
              </a:rPr>
              <a:t> @babel/</a:t>
            </a:r>
            <a:r>
              <a:rPr lang="fr-FR" dirty="0" err="1">
                <a:solidFill>
                  <a:schemeClr val="bg1"/>
                </a:solidFill>
                <a:highlight>
                  <a:srgbClr val="000000"/>
                </a:highlight>
              </a:rPr>
              <a:t>preset-react</a:t>
            </a:r>
            <a:r>
              <a:rPr lang="fr-FR" dirty="0">
                <a:solidFill>
                  <a:schemeClr val="bg1"/>
                </a:solidFill>
                <a:highlight>
                  <a:srgbClr val="000000"/>
                </a:highlight>
              </a:rPr>
              <a:t> @babel/plugin-</a:t>
            </a:r>
            <a:r>
              <a:rPr lang="fr-FR" dirty="0" err="1">
                <a:solidFill>
                  <a:schemeClr val="bg1"/>
                </a:solidFill>
                <a:highlight>
                  <a:srgbClr val="000000"/>
                </a:highlight>
              </a:rPr>
              <a:t>proposal</a:t>
            </a:r>
            <a:r>
              <a:rPr lang="fr-FR" dirty="0">
                <a:solidFill>
                  <a:schemeClr val="bg1"/>
                </a:solidFill>
                <a:highlight>
                  <a:srgbClr val="000000"/>
                </a:highlight>
              </a:rPr>
              <a:t>-class-</a:t>
            </a:r>
            <a:r>
              <a:rPr lang="fr-FR" dirty="0" err="1">
                <a:solidFill>
                  <a:schemeClr val="bg1"/>
                </a:solidFill>
                <a:highlight>
                  <a:srgbClr val="000000"/>
                </a:highlight>
              </a:rPr>
              <a:t>properties</a:t>
            </a:r>
            <a:r>
              <a:rPr lang="fr-FR" dirty="0">
                <a:solidFill>
                  <a:schemeClr val="bg1"/>
                </a:solidFill>
                <a:highlight>
                  <a:srgbClr val="000000"/>
                </a:highlight>
              </a:rPr>
              <a:t> @babel/plugin-</a:t>
            </a:r>
            <a:r>
              <a:rPr lang="fr-FR" dirty="0" err="1">
                <a:solidFill>
                  <a:schemeClr val="bg1"/>
                </a:solidFill>
                <a:highlight>
                  <a:srgbClr val="000000"/>
                </a:highlight>
              </a:rPr>
              <a:t>proposal</a:t>
            </a:r>
            <a:r>
              <a:rPr lang="fr-FR" dirty="0">
                <a:solidFill>
                  <a:schemeClr val="bg1"/>
                </a:solidFill>
                <a:highlight>
                  <a:srgbClr val="000000"/>
                </a:highlight>
              </a:rPr>
              <a:t>-</a:t>
            </a:r>
            <a:r>
              <a:rPr lang="fr-FR" dirty="0" err="1">
                <a:solidFill>
                  <a:schemeClr val="bg1"/>
                </a:solidFill>
                <a:highlight>
                  <a:srgbClr val="000000"/>
                </a:highlight>
              </a:rPr>
              <a:t>object</a:t>
            </a:r>
            <a:r>
              <a:rPr lang="fr-FR" dirty="0">
                <a:solidFill>
                  <a:schemeClr val="bg1"/>
                </a:solidFill>
                <a:highlight>
                  <a:srgbClr val="000000"/>
                </a:highlight>
              </a:rPr>
              <a:t>-</a:t>
            </a:r>
            <a:r>
              <a:rPr lang="fr-FR" dirty="0" err="1">
                <a:solidFill>
                  <a:schemeClr val="bg1"/>
                </a:solidFill>
                <a:highlight>
                  <a:srgbClr val="000000"/>
                </a:highlight>
              </a:rPr>
              <a:t>rest</a:t>
            </a:r>
            <a:r>
              <a:rPr lang="fr-FR" dirty="0">
                <a:solidFill>
                  <a:schemeClr val="bg1"/>
                </a:solidFill>
                <a:highlight>
                  <a:srgbClr val="000000"/>
                </a:highlight>
              </a:rPr>
              <a:t>-spread </a:t>
            </a:r>
          </a:p>
          <a:p>
            <a:r>
              <a:rPr lang="fr-FR" dirty="0">
                <a:solidFill>
                  <a:schemeClr val="bg1"/>
                </a:solidFill>
                <a:highlight>
                  <a:srgbClr val="000000"/>
                </a:highlight>
              </a:rPr>
              <a:t> --</a:t>
            </a:r>
            <a:r>
              <a:rPr lang="fr-FR" dirty="0" err="1">
                <a:solidFill>
                  <a:schemeClr val="bg1"/>
                </a:solidFill>
                <a:highlight>
                  <a:srgbClr val="000000"/>
                </a:highlight>
              </a:rPr>
              <a:t>save</a:t>
            </a:r>
            <a:r>
              <a:rPr lang="fr-FR" dirty="0">
                <a:solidFill>
                  <a:schemeClr val="bg1"/>
                </a:solidFill>
                <a:highlight>
                  <a:srgbClr val="000000"/>
                </a:highlight>
              </a:rPr>
              <a:t>-dev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2A0CD86E-4C75-4D8F-BF83-2C15D8BBC1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9362" y="3766581"/>
            <a:ext cx="3683114" cy="1685493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5C7213FD-B0AF-4290-BF61-C677F964C360}"/>
              </a:ext>
            </a:extLst>
          </p:cNvPr>
          <p:cNvSpPr txBox="1"/>
          <p:nvPr/>
        </p:nvSpPr>
        <p:spPr>
          <a:xfrm>
            <a:off x="-47625" y="2017018"/>
            <a:ext cx="1270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ü"/>
            </a:pPr>
            <a:r>
              <a:rPr lang="fr-FR" sz="4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648103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19FA2DE4-F407-428B-9F89-9CCF286322FF}"/>
              </a:ext>
            </a:extLst>
          </p:cNvPr>
          <p:cNvSpPr txBox="1"/>
          <p:nvPr/>
        </p:nvSpPr>
        <p:spPr>
          <a:xfrm>
            <a:off x="2312125" y="0"/>
            <a:ext cx="53165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Pourquoi utiliser Webpack &amp; Babel ?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41BCB2B9-6AB6-43A8-9EA2-365F4CE5D53B}"/>
              </a:ext>
            </a:extLst>
          </p:cNvPr>
          <p:cNvSpPr txBox="1"/>
          <p:nvPr/>
        </p:nvSpPr>
        <p:spPr>
          <a:xfrm>
            <a:off x="2312125" y="640080"/>
            <a:ext cx="95750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/>
              <a:t>Webpack: </a:t>
            </a:r>
            <a:r>
              <a:rPr lang="fr-FR" dirty="0"/>
              <a:t>c’est un </a:t>
            </a:r>
            <a:r>
              <a:rPr lang="fr-FR" dirty="0" err="1"/>
              <a:t>task-runner</a:t>
            </a:r>
            <a:r>
              <a:rPr lang="fr-FR" dirty="0"/>
              <a:t> ou un module bundle</a:t>
            </a:r>
          </a:p>
          <a:p>
            <a:pPr marL="742950" lvl="1" indent="-285750">
              <a:buFontTx/>
              <a:buChar char="-"/>
            </a:pPr>
            <a:endParaRPr lang="fr-FR" dirty="0"/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5437D7B5-06E9-4E2A-8C95-3843D01A9DA2}"/>
              </a:ext>
            </a:extLst>
          </p:cNvPr>
          <p:cNvGrpSpPr/>
          <p:nvPr/>
        </p:nvGrpSpPr>
        <p:grpSpPr>
          <a:xfrm>
            <a:off x="9369249" y="224523"/>
            <a:ext cx="2754631" cy="2447925"/>
            <a:chOff x="8934994" y="1643334"/>
            <a:chExt cx="2754631" cy="2447925"/>
          </a:xfrm>
        </p:grpSpPr>
        <p:pic>
          <p:nvPicPr>
            <p:cNvPr id="6" name="Image 5">
              <a:extLst>
                <a:ext uri="{FF2B5EF4-FFF2-40B4-BE49-F238E27FC236}">
                  <a16:creationId xmlns:a16="http://schemas.microsoft.com/office/drawing/2014/main" id="{224A85E3-7263-465A-BB52-B668155D4ED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79875" y="1643334"/>
              <a:ext cx="1809750" cy="2447925"/>
            </a:xfrm>
            <a:prstGeom prst="rect">
              <a:avLst/>
            </a:prstGeom>
          </p:spPr>
        </p:pic>
        <p:cxnSp>
          <p:nvCxnSpPr>
            <p:cNvPr id="9" name="Connecteur droit avec flèche 8">
              <a:extLst>
                <a:ext uri="{FF2B5EF4-FFF2-40B4-BE49-F238E27FC236}">
                  <a16:creationId xmlns:a16="http://schemas.microsoft.com/office/drawing/2014/main" id="{DEC0CE91-5DD2-4C88-B91E-270FA327415C}"/>
                </a:ext>
              </a:extLst>
            </p:cNvPr>
            <p:cNvCxnSpPr/>
            <p:nvPr/>
          </p:nvCxnSpPr>
          <p:spPr>
            <a:xfrm>
              <a:off x="8934994" y="3561804"/>
              <a:ext cx="944881" cy="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Image 2">
            <a:extLst>
              <a:ext uri="{FF2B5EF4-FFF2-40B4-BE49-F238E27FC236}">
                <a16:creationId xmlns:a16="http://schemas.microsoft.com/office/drawing/2014/main" id="{07BBB99A-9383-4938-9C2A-39B7F09520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4820" y="1054685"/>
            <a:ext cx="5902345" cy="2537963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B502BAEB-5E06-448A-868D-71D62335C6D1}"/>
              </a:ext>
            </a:extLst>
          </p:cNvPr>
          <p:cNvSpPr txBox="1"/>
          <p:nvPr/>
        </p:nvSpPr>
        <p:spPr>
          <a:xfrm>
            <a:off x="2470946" y="3765117"/>
            <a:ext cx="607216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fr-FR" dirty="0"/>
              <a:t>Webpack considère tout comme un module JS, </a:t>
            </a:r>
            <a:br>
              <a:rPr lang="fr-FR" dirty="0"/>
            </a:br>
            <a:r>
              <a:rPr lang="fr-FR" dirty="0"/>
              <a:t>Il les prend en entrée avec leur dépendance </a:t>
            </a:r>
          </a:p>
          <a:p>
            <a:pPr marL="0" lvl="1"/>
            <a:r>
              <a:rPr lang="fr-FR" dirty="0">
                <a:sym typeface="Wingdings" panose="05000000000000000000" pitchFamily="2" charset="2"/>
              </a:rPr>
              <a:t> Convertie de ES6 à ES5 </a:t>
            </a:r>
            <a:br>
              <a:rPr lang="fr-FR" dirty="0">
                <a:sym typeface="Wingdings" panose="05000000000000000000" pitchFamily="2" charset="2"/>
              </a:rPr>
            </a:br>
            <a:r>
              <a:rPr lang="fr-FR" dirty="0">
                <a:sym typeface="Wingdings" panose="05000000000000000000" pitchFamily="2" charset="2"/>
              </a:rPr>
              <a:t> Regroupe tout dans un seul fichier</a:t>
            </a:r>
            <a:br>
              <a:rPr lang="fr-FR" dirty="0">
                <a:sym typeface="Wingdings" panose="05000000000000000000" pitchFamily="2" charset="2"/>
              </a:rPr>
            </a:br>
            <a:r>
              <a:rPr lang="fr-FR" dirty="0">
                <a:sym typeface="Wingdings" panose="05000000000000000000" pitchFamily="2" charset="2"/>
              </a:rPr>
              <a:t> C’est ce fichier qui est lu pour afficher le rendu</a:t>
            </a:r>
            <a:endParaRPr lang="fr-FR" dirty="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FE367193-F14E-460F-9FE7-96257F86A2AC}"/>
              </a:ext>
            </a:extLst>
          </p:cNvPr>
          <p:cNvSpPr txBox="1"/>
          <p:nvPr/>
        </p:nvSpPr>
        <p:spPr>
          <a:xfrm>
            <a:off x="8347165" y="2756809"/>
            <a:ext cx="384483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fr-FR" dirty="0" err="1"/>
              <a:t>Dév</a:t>
            </a:r>
            <a:r>
              <a:rPr lang="fr-FR" dirty="0"/>
              <a:t>-dépendance :</a:t>
            </a:r>
          </a:p>
          <a:p>
            <a:pPr marL="285750" lvl="1" indent="-285750">
              <a:buFontTx/>
              <a:buChar char="-"/>
            </a:pPr>
            <a:r>
              <a:rPr lang="fr-FR" dirty="0" err="1"/>
              <a:t>webpack</a:t>
            </a:r>
            <a:r>
              <a:rPr lang="fr-FR" dirty="0"/>
              <a:t>: </a:t>
            </a:r>
            <a:r>
              <a:rPr lang="fr-FR" dirty="0" err="1"/>
              <a:t>bundler</a:t>
            </a:r>
            <a:endParaRPr lang="fr-FR" dirty="0"/>
          </a:p>
          <a:p>
            <a:pPr marL="285750" lvl="1" indent="-285750">
              <a:buFontTx/>
              <a:buChar char="-"/>
            </a:pPr>
            <a:r>
              <a:rPr lang="fr-FR" dirty="0" err="1"/>
              <a:t>webpack</a:t>
            </a:r>
            <a:r>
              <a:rPr lang="fr-FR" dirty="0"/>
              <a:t>-cli: </a:t>
            </a:r>
            <a:r>
              <a:rPr lang="fr-FR" dirty="0" err="1"/>
              <a:t>webpack</a:t>
            </a:r>
            <a:r>
              <a:rPr lang="fr-FR" dirty="0"/>
              <a:t> en ligne de commande</a:t>
            </a:r>
          </a:p>
          <a:p>
            <a:pPr marL="285750" lvl="1" indent="-285750">
              <a:buFontTx/>
              <a:buChar char="-"/>
            </a:pPr>
            <a:r>
              <a:rPr lang="fr-FR" dirty="0" err="1"/>
              <a:t>webpack</a:t>
            </a:r>
            <a:r>
              <a:rPr lang="fr-FR" dirty="0"/>
              <a:t>-dev-server: serveur de développement</a:t>
            </a:r>
          </a:p>
          <a:p>
            <a:pPr marL="285750" lvl="1" indent="-285750">
              <a:buFontTx/>
              <a:buChar char="-"/>
            </a:pPr>
            <a:r>
              <a:rPr lang="fr-FR" dirty="0"/>
              <a:t>html-</a:t>
            </a:r>
            <a:r>
              <a:rPr lang="fr-FR" dirty="0" err="1"/>
              <a:t>webpack</a:t>
            </a:r>
            <a:r>
              <a:rPr lang="fr-FR" dirty="0"/>
              <a:t>-plugin: permet de construire le fichier html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E6E9FD2-C362-4A6B-8C63-D0D0B067D49F}"/>
              </a:ext>
            </a:extLst>
          </p:cNvPr>
          <p:cNvSpPr/>
          <p:nvPr/>
        </p:nvSpPr>
        <p:spPr>
          <a:xfrm>
            <a:off x="2409728" y="5433148"/>
            <a:ext cx="6572248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/>
              <a:t>Installer via </a:t>
            </a:r>
            <a:r>
              <a:rPr lang="fr-FR" b="1" dirty="0" err="1"/>
              <a:t>npm</a:t>
            </a:r>
            <a:br>
              <a:rPr lang="fr-FR" dirty="0">
                <a:solidFill>
                  <a:srgbClr val="000000"/>
                </a:solidFill>
                <a:latin typeface="inherit"/>
              </a:rPr>
            </a:br>
            <a:r>
              <a:rPr lang="fr-FR" dirty="0">
                <a:solidFill>
                  <a:schemeClr val="bg1"/>
                </a:solidFill>
                <a:highlight>
                  <a:srgbClr val="000000"/>
                </a:highlight>
                <a:latin typeface="inherit"/>
              </a:rPr>
              <a:t>$</a:t>
            </a:r>
            <a:r>
              <a:rPr lang="fr-FR" dirty="0" err="1">
                <a:solidFill>
                  <a:schemeClr val="bg1"/>
                </a:solidFill>
                <a:highlight>
                  <a:srgbClr val="000000"/>
                </a:highlight>
                <a:latin typeface="inherit"/>
              </a:rPr>
              <a:t>npm</a:t>
            </a:r>
            <a:r>
              <a:rPr lang="fr-FR" dirty="0">
                <a:solidFill>
                  <a:schemeClr val="bg1"/>
                </a:solidFill>
                <a:highlight>
                  <a:srgbClr val="000000"/>
                </a:highlight>
                <a:latin typeface="inherit"/>
              </a:rPr>
              <a:t> i </a:t>
            </a:r>
            <a:br>
              <a:rPr lang="fr-FR" dirty="0">
                <a:solidFill>
                  <a:schemeClr val="bg1"/>
                </a:solidFill>
                <a:highlight>
                  <a:srgbClr val="000000"/>
                </a:highlight>
                <a:latin typeface="inherit"/>
              </a:rPr>
            </a:br>
            <a:r>
              <a:rPr lang="fr-FR" dirty="0" err="1">
                <a:solidFill>
                  <a:schemeClr val="bg1"/>
                </a:solidFill>
                <a:highlight>
                  <a:srgbClr val="000000"/>
                </a:highlight>
                <a:latin typeface="inherit"/>
              </a:rPr>
              <a:t>webpack</a:t>
            </a:r>
            <a:r>
              <a:rPr lang="fr-FR" dirty="0">
                <a:solidFill>
                  <a:schemeClr val="bg1"/>
                </a:solidFill>
                <a:highlight>
                  <a:srgbClr val="000000"/>
                </a:highlight>
                <a:latin typeface="inherit"/>
              </a:rPr>
              <a:t>  </a:t>
            </a:r>
            <a:r>
              <a:rPr lang="fr-FR" dirty="0" err="1">
                <a:solidFill>
                  <a:schemeClr val="bg1"/>
                </a:solidFill>
                <a:highlight>
                  <a:srgbClr val="000000"/>
                </a:highlight>
              </a:rPr>
              <a:t>webpack</a:t>
            </a:r>
            <a:r>
              <a:rPr lang="fr-FR" dirty="0">
                <a:solidFill>
                  <a:schemeClr val="bg1"/>
                </a:solidFill>
                <a:highlight>
                  <a:srgbClr val="000000"/>
                </a:highlight>
              </a:rPr>
              <a:t>-cli </a:t>
            </a:r>
            <a:r>
              <a:rPr lang="fr-FR" dirty="0" err="1">
                <a:solidFill>
                  <a:schemeClr val="bg1"/>
                </a:solidFill>
                <a:highlight>
                  <a:srgbClr val="000000"/>
                </a:highlight>
              </a:rPr>
              <a:t>webpack</a:t>
            </a:r>
            <a:r>
              <a:rPr lang="fr-FR" dirty="0">
                <a:solidFill>
                  <a:schemeClr val="bg1"/>
                </a:solidFill>
                <a:highlight>
                  <a:srgbClr val="000000"/>
                </a:highlight>
              </a:rPr>
              <a:t>-dev-server html-</a:t>
            </a:r>
            <a:r>
              <a:rPr lang="fr-FR" dirty="0" err="1">
                <a:solidFill>
                  <a:schemeClr val="bg1"/>
                </a:solidFill>
                <a:highlight>
                  <a:srgbClr val="000000"/>
                </a:highlight>
              </a:rPr>
              <a:t>webpack</a:t>
            </a:r>
            <a:r>
              <a:rPr lang="fr-FR" dirty="0">
                <a:solidFill>
                  <a:schemeClr val="bg1"/>
                </a:solidFill>
                <a:highlight>
                  <a:srgbClr val="000000"/>
                </a:highlight>
              </a:rPr>
              <a:t>-plugin </a:t>
            </a:r>
            <a:br>
              <a:rPr lang="fr-FR" dirty="0">
                <a:solidFill>
                  <a:schemeClr val="bg1"/>
                </a:solidFill>
                <a:highlight>
                  <a:srgbClr val="000000"/>
                </a:highlight>
                <a:latin typeface="inherit"/>
              </a:rPr>
            </a:br>
            <a:r>
              <a:rPr lang="fr-FR" dirty="0">
                <a:solidFill>
                  <a:schemeClr val="bg1"/>
                </a:solidFill>
                <a:highlight>
                  <a:srgbClr val="000000"/>
                </a:highlight>
                <a:latin typeface="inherit"/>
              </a:rPr>
              <a:t>--</a:t>
            </a:r>
            <a:r>
              <a:rPr lang="fr-FR" dirty="0" err="1">
                <a:solidFill>
                  <a:schemeClr val="bg1"/>
                </a:solidFill>
                <a:highlight>
                  <a:srgbClr val="000000"/>
                </a:highlight>
                <a:latin typeface="inherit"/>
              </a:rPr>
              <a:t>save</a:t>
            </a:r>
            <a:r>
              <a:rPr lang="fr-FR" dirty="0">
                <a:solidFill>
                  <a:schemeClr val="bg1"/>
                </a:solidFill>
                <a:highlight>
                  <a:srgbClr val="000000"/>
                </a:highlight>
                <a:latin typeface="inherit"/>
              </a:rPr>
              <a:t>-dev</a:t>
            </a:r>
            <a:endParaRPr lang="fr-FR" b="0" i="0" dirty="0">
              <a:solidFill>
                <a:schemeClr val="bg1"/>
              </a:solidFill>
              <a:effectLst/>
              <a:highlight>
                <a:srgbClr val="000000"/>
              </a:highlight>
              <a:latin typeface="Source Code Pro"/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C4C40813-B118-4FBD-8A5C-0A48C18453D7}"/>
              </a:ext>
            </a:extLst>
          </p:cNvPr>
          <p:cNvSpPr txBox="1"/>
          <p:nvPr/>
        </p:nvSpPr>
        <p:spPr>
          <a:xfrm>
            <a:off x="9369249" y="5433148"/>
            <a:ext cx="32320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fr-FR" dirty="0">
                <a:sym typeface="Wingdings" panose="05000000000000000000" pitchFamily="2" charset="2"/>
              </a:rPr>
              <a:t> Création d’un dossier </a:t>
            </a:r>
            <a:r>
              <a:rPr lang="fr-FR" dirty="0" err="1">
                <a:sym typeface="Wingdings" panose="05000000000000000000" pitchFamily="2" charset="2"/>
              </a:rPr>
              <a:t>node_module</a:t>
            </a:r>
            <a:r>
              <a:rPr lang="fr-FR" dirty="0">
                <a:sym typeface="Wingdings" panose="05000000000000000000" pitchFamily="2" charset="2"/>
              </a:rPr>
              <a:t> &amp; package-</a:t>
            </a:r>
            <a:r>
              <a:rPr lang="fr-FR" dirty="0" err="1">
                <a:sym typeface="Wingdings" panose="05000000000000000000" pitchFamily="2" charset="2"/>
              </a:rPr>
              <a:t>lock.json</a:t>
            </a:r>
            <a:endParaRPr lang="fr-FR" dirty="0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53EDBDBB-DFE8-4D9E-99C6-00F12A26AE7F}"/>
              </a:ext>
            </a:extLst>
          </p:cNvPr>
          <p:cNvSpPr txBox="1"/>
          <p:nvPr/>
        </p:nvSpPr>
        <p:spPr>
          <a:xfrm>
            <a:off x="-47625" y="2017018"/>
            <a:ext cx="1270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ü"/>
            </a:pPr>
            <a:r>
              <a:rPr lang="fr-FR" sz="4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335498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id="{1274287C-184A-4F99-9F01-D4898EBA2A6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3FA37E62-6CE4-4544-9623-F37A043CF2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30" y="0"/>
            <a:ext cx="9614170" cy="768485"/>
          </a:xfrm>
        </p:spPr>
        <p:txBody>
          <a:bodyPr/>
          <a:lstStyle/>
          <a:p>
            <a:pPr algn="ctr"/>
            <a:r>
              <a:rPr lang="fr-FR" dirty="0">
                <a:latin typeface="+mn-lt"/>
              </a:rPr>
              <a:t>Présentation - Planning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42FF332-F0B1-4ECC-AC42-0391C43C9D31}"/>
              </a:ext>
            </a:extLst>
          </p:cNvPr>
          <p:cNvSpPr/>
          <p:nvPr/>
        </p:nvSpPr>
        <p:spPr>
          <a:xfrm>
            <a:off x="9712148" y="1323229"/>
            <a:ext cx="2226404" cy="30839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pt-BR" sz="2000" b="1" dirty="0"/>
              <a:t>Horaire : </a:t>
            </a:r>
            <a:br>
              <a:rPr lang="pt-BR" sz="2000" dirty="0"/>
            </a:br>
            <a:r>
              <a:rPr lang="pt-BR" sz="2000" dirty="0"/>
              <a:t>9h00 -10h30  </a:t>
            </a:r>
            <a:br>
              <a:rPr lang="pt-BR" sz="2000" dirty="0"/>
            </a:br>
            <a:r>
              <a:rPr lang="pt-BR" sz="2000" dirty="0"/>
              <a:t>10h45-13h00</a:t>
            </a:r>
            <a:br>
              <a:rPr lang="pt-BR" sz="2000" dirty="0"/>
            </a:br>
            <a:r>
              <a:rPr lang="pt-BR" sz="2000" dirty="0"/>
              <a:t>14h00-15h30</a:t>
            </a:r>
            <a:br>
              <a:rPr lang="pt-BR" sz="2000" dirty="0"/>
            </a:br>
            <a:r>
              <a:rPr lang="pt-BR" sz="2000" dirty="0"/>
              <a:t>15h45-17h00</a:t>
            </a:r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17183723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19FA2DE4-F407-428B-9F89-9CCF286322FF}"/>
              </a:ext>
            </a:extLst>
          </p:cNvPr>
          <p:cNvSpPr txBox="1"/>
          <p:nvPr/>
        </p:nvSpPr>
        <p:spPr>
          <a:xfrm>
            <a:off x="2312125" y="0"/>
            <a:ext cx="53165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Pourquoi utiliser Webpack &amp; Babel ?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53EDBDBB-DFE8-4D9E-99C6-00F12A26AE7F}"/>
              </a:ext>
            </a:extLst>
          </p:cNvPr>
          <p:cNvSpPr txBox="1"/>
          <p:nvPr/>
        </p:nvSpPr>
        <p:spPr>
          <a:xfrm>
            <a:off x="-47625" y="2017018"/>
            <a:ext cx="1270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ü"/>
            </a:pPr>
            <a:r>
              <a:rPr lang="fr-FR" sz="4000" dirty="0"/>
              <a:t> </a:t>
            </a:r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68FF5818-A6E7-4B76-B471-F213689273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6302" y="1308691"/>
            <a:ext cx="9692841" cy="424061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10377F0C-6E0F-4FBA-B3AB-EC008DAE9EAB}"/>
              </a:ext>
            </a:extLst>
          </p:cNvPr>
          <p:cNvSpPr txBox="1"/>
          <p:nvPr/>
        </p:nvSpPr>
        <p:spPr>
          <a:xfrm>
            <a:off x="11461204" y="1372060"/>
            <a:ext cx="374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highlight>
                  <a:srgbClr val="FFFF00"/>
                </a:highlight>
              </a:rPr>
              <a:t>JS</a:t>
            </a:r>
          </a:p>
        </p:txBody>
      </p:sp>
      <p:sp>
        <p:nvSpPr>
          <p:cNvPr id="18" name="Accolade fermante 17">
            <a:extLst>
              <a:ext uri="{FF2B5EF4-FFF2-40B4-BE49-F238E27FC236}">
                <a16:creationId xmlns:a16="http://schemas.microsoft.com/office/drawing/2014/main" id="{372EEF0E-BB50-4BEC-88C7-A103E2D17FE7}"/>
              </a:ext>
            </a:extLst>
          </p:cNvPr>
          <p:cNvSpPr/>
          <p:nvPr/>
        </p:nvSpPr>
        <p:spPr>
          <a:xfrm>
            <a:off x="5863772" y="1308691"/>
            <a:ext cx="265611" cy="609144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6393D2F6-0C3E-4CE1-806F-B0934ED71995}"/>
              </a:ext>
            </a:extLst>
          </p:cNvPr>
          <p:cNvSpPr txBox="1"/>
          <p:nvPr/>
        </p:nvSpPr>
        <p:spPr>
          <a:xfrm>
            <a:off x="6353679" y="1379730"/>
            <a:ext cx="48832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fr-FR" sz="2400" b="1" dirty="0"/>
              <a:t>Grâce à </a:t>
            </a:r>
            <a:r>
              <a:rPr lang="fr-FR" sz="2400" b="1" dirty="0" err="1"/>
              <a:t>webpack</a:t>
            </a:r>
            <a:endParaRPr lang="fr-FR" sz="2400" b="1" dirty="0"/>
          </a:p>
        </p:txBody>
      </p:sp>
      <p:sp>
        <p:nvSpPr>
          <p:cNvPr id="20" name="Accolade fermante 19">
            <a:extLst>
              <a:ext uri="{FF2B5EF4-FFF2-40B4-BE49-F238E27FC236}">
                <a16:creationId xmlns:a16="http://schemas.microsoft.com/office/drawing/2014/main" id="{8667AB4E-2767-4176-A39B-B8B18BBCF657}"/>
              </a:ext>
            </a:extLst>
          </p:cNvPr>
          <p:cNvSpPr/>
          <p:nvPr/>
        </p:nvSpPr>
        <p:spPr>
          <a:xfrm>
            <a:off x="5863772" y="2129435"/>
            <a:ext cx="265611" cy="950995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4FBEE774-DA3E-4F6F-AFE2-3BD7C757B3FA}"/>
              </a:ext>
            </a:extLst>
          </p:cNvPr>
          <p:cNvSpPr txBox="1"/>
          <p:nvPr/>
        </p:nvSpPr>
        <p:spPr>
          <a:xfrm>
            <a:off x="6355907" y="2374099"/>
            <a:ext cx="48832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fr-FR" sz="2400" b="1" dirty="0"/>
              <a:t>Grâce à Babel</a:t>
            </a:r>
          </a:p>
        </p:txBody>
      </p:sp>
      <p:sp>
        <p:nvSpPr>
          <p:cNvPr id="22" name="Accolade fermante 21">
            <a:extLst>
              <a:ext uri="{FF2B5EF4-FFF2-40B4-BE49-F238E27FC236}">
                <a16:creationId xmlns:a16="http://schemas.microsoft.com/office/drawing/2014/main" id="{219D29E9-A325-4C37-8DFF-3EA57C92E21D}"/>
              </a:ext>
            </a:extLst>
          </p:cNvPr>
          <p:cNvSpPr/>
          <p:nvPr/>
        </p:nvSpPr>
        <p:spPr>
          <a:xfrm>
            <a:off x="8519887" y="3368468"/>
            <a:ext cx="309154" cy="1370945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E8F54ADA-FA6E-430B-97BA-1B7B4C1142E0}"/>
              </a:ext>
            </a:extLst>
          </p:cNvPr>
          <p:cNvSpPr txBox="1"/>
          <p:nvPr/>
        </p:nvSpPr>
        <p:spPr>
          <a:xfrm>
            <a:off x="8845446" y="3499212"/>
            <a:ext cx="29672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fr-FR" sz="2400" b="1" dirty="0"/>
              <a:t>Grâce à Babel</a:t>
            </a:r>
          </a:p>
        </p:txBody>
      </p:sp>
    </p:spTree>
    <p:extLst>
      <p:ext uri="{BB962C8B-B14F-4D97-AF65-F5344CB8AC3E}">
        <p14:creationId xmlns:p14="http://schemas.microsoft.com/office/powerpoint/2010/main" val="31137353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ZoneTexte 13">
            <a:extLst>
              <a:ext uri="{FF2B5EF4-FFF2-40B4-BE49-F238E27FC236}">
                <a16:creationId xmlns:a16="http://schemas.microsoft.com/office/drawing/2014/main" id="{53EDBDBB-DFE8-4D9E-99C6-00F12A26AE7F}"/>
              </a:ext>
            </a:extLst>
          </p:cNvPr>
          <p:cNvSpPr txBox="1"/>
          <p:nvPr/>
        </p:nvSpPr>
        <p:spPr>
          <a:xfrm>
            <a:off x="-47625" y="2017018"/>
            <a:ext cx="1270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ü"/>
            </a:pPr>
            <a:r>
              <a:rPr lang="fr-FR" sz="4000" dirty="0"/>
              <a:t> 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532782E4-A5D9-46EE-BA84-1427F5EFD4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0275" y="3105150"/>
            <a:ext cx="6181725" cy="3752850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C0DD8839-328D-4BEF-92A1-25B361FDCB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7939" y="425450"/>
            <a:ext cx="6153150" cy="25527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3B1EA83-1A65-4274-97C4-0A6AA7C02124}"/>
              </a:ext>
            </a:extLst>
          </p:cNvPr>
          <p:cNvSpPr/>
          <p:nvPr/>
        </p:nvSpPr>
        <p:spPr>
          <a:xfrm>
            <a:off x="8319861" y="425450"/>
            <a:ext cx="387213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i="1" u="sng" dirty="0"/>
              <a:t>https://developer.mozilla.org/fr/docs/Web/JavaScript/Reference/Instructions/import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DA262DB-DFED-44FF-9991-EA9769B968A4}"/>
              </a:ext>
            </a:extLst>
          </p:cNvPr>
          <p:cNvSpPr/>
          <p:nvPr/>
        </p:nvSpPr>
        <p:spPr>
          <a:xfrm>
            <a:off x="2017939" y="3105150"/>
            <a:ext cx="387213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i="1" u="sng" dirty="0"/>
              <a:t>https://developer.mozilla.org/fr/docs/Web/JavaScript/Reference/Instructions/export</a:t>
            </a:r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38A5DF64-9B84-4940-92EC-CB1CCC5D851E}"/>
              </a:ext>
            </a:extLst>
          </p:cNvPr>
          <p:cNvSpPr/>
          <p:nvPr/>
        </p:nvSpPr>
        <p:spPr>
          <a:xfrm>
            <a:off x="2017485" y="899886"/>
            <a:ext cx="3120571" cy="246743"/>
          </a:xfrm>
          <a:prstGeom prst="roundRect">
            <a:avLst>
              <a:gd name="adj" fmla="val 5613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ectangle : coins arrondis 23">
            <a:extLst>
              <a:ext uri="{FF2B5EF4-FFF2-40B4-BE49-F238E27FC236}">
                <a16:creationId xmlns:a16="http://schemas.microsoft.com/office/drawing/2014/main" id="{78E55282-B609-4D60-A5AA-F694184C7D42}"/>
              </a:ext>
            </a:extLst>
          </p:cNvPr>
          <p:cNvSpPr/>
          <p:nvPr/>
        </p:nvSpPr>
        <p:spPr>
          <a:xfrm>
            <a:off x="1995714" y="442686"/>
            <a:ext cx="3505200" cy="254000"/>
          </a:xfrm>
          <a:prstGeom prst="roundRect">
            <a:avLst>
              <a:gd name="adj" fmla="val 5613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Rectangle : coins arrondis 24">
            <a:extLst>
              <a:ext uri="{FF2B5EF4-FFF2-40B4-BE49-F238E27FC236}">
                <a16:creationId xmlns:a16="http://schemas.microsoft.com/office/drawing/2014/main" id="{6535C3FA-1FED-41C5-8376-229D043E6921}"/>
              </a:ext>
            </a:extLst>
          </p:cNvPr>
          <p:cNvSpPr/>
          <p:nvPr/>
        </p:nvSpPr>
        <p:spPr>
          <a:xfrm>
            <a:off x="5994400" y="4746171"/>
            <a:ext cx="2336800" cy="261257"/>
          </a:xfrm>
          <a:prstGeom prst="roundRect">
            <a:avLst>
              <a:gd name="adj" fmla="val 5613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F6298E0-D94A-4C6E-BE44-E1B63645A1CC}"/>
              </a:ext>
            </a:extLst>
          </p:cNvPr>
          <p:cNvSpPr/>
          <p:nvPr/>
        </p:nvSpPr>
        <p:spPr>
          <a:xfrm>
            <a:off x="5598432" y="-77169"/>
            <a:ext cx="387213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400" b="1" dirty="0"/>
              <a:t>Syntaxe Import/export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2578C40D-4C3B-42D1-A2C5-2B8FF85FFF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83031" y="4746171"/>
            <a:ext cx="3541954" cy="923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6272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>
            <a:extLst>
              <a:ext uri="{FF2B5EF4-FFF2-40B4-BE49-F238E27FC236}">
                <a16:creationId xmlns:a16="http://schemas.microsoft.com/office/drawing/2014/main" id="{A1F74EE1-2E3C-497C-9D8B-303F548CD963}"/>
              </a:ext>
            </a:extLst>
          </p:cNvPr>
          <p:cNvSpPr txBox="1"/>
          <p:nvPr/>
        </p:nvSpPr>
        <p:spPr>
          <a:xfrm>
            <a:off x="2312124" y="404949"/>
            <a:ext cx="53165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Installer le React-model 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BBD7589F-3CC0-4D0F-8CAF-FBDA1BC67101}"/>
              </a:ext>
            </a:extLst>
          </p:cNvPr>
          <p:cNvSpPr txBox="1"/>
          <p:nvPr/>
        </p:nvSpPr>
        <p:spPr>
          <a:xfrm>
            <a:off x="2521129" y="1120676"/>
            <a:ext cx="893499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fr-FR" sz="2000" b="1" dirty="0"/>
              <a:t>Installer </a:t>
            </a:r>
            <a:r>
              <a:rPr lang="fr-FR" sz="2000" b="1" dirty="0" err="1"/>
              <a:t>Yarn</a:t>
            </a:r>
            <a:r>
              <a:rPr lang="fr-FR" sz="2000" b="1" dirty="0"/>
              <a:t> : </a:t>
            </a:r>
            <a:r>
              <a:rPr lang="fr-FR" dirty="0">
                <a:hlinkClick r:id="rId2"/>
              </a:rPr>
              <a:t>https://yarnpkg.com/lang/en/docs/install/#windows-stable</a:t>
            </a:r>
            <a:endParaRPr lang="fr-FR" dirty="0"/>
          </a:p>
          <a:p>
            <a:pPr marL="457200" indent="-457200">
              <a:buFont typeface="+mj-lt"/>
              <a:buAutoNum type="arabicPeriod"/>
            </a:pPr>
            <a:r>
              <a:rPr lang="fr-FR" sz="2000" b="1" dirty="0"/>
              <a:t>Installer </a:t>
            </a:r>
            <a:r>
              <a:rPr lang="fr-FR" sz="2000" b="1" dirty="0" err="1"/>
              <a:t>yarn</a:t>
            </a:r>
            <a:r>
              <a:rPr lang="fr-FR" sz="2000" b="1" dirty="0"/>
              <a:t> globalement : </a:t>
            </a:r>
            <a:r>
              <a:rPr lang="fr-FR" sz="2000" dirty="0"/>
              <a:t>control </a:t>
            </a:r>
            <a:r>
              <a:rPr lang="fr-FR" sz="2000" dirty="0" err="1"/>
              <a:t>pannel</a:t>
            </a:r>
            <a:r>
              <a:rPr lang="fr-FR" sz="2000" dirty="0"/>
              <a:t> -&gt; system -&gt; change setting -&gt; </a:t>
            </a:r>
            <a:r>
              <a:rPr lang="fr-FR" sz="2000" dirty="0" err="1"/>
              <a:t>advanced</a:t>
            </a:r>
            <a:r>
              <a:rPr lang="fr-FR" sz="2000" dirty="0"/>
              <a:t> setting -&gt; Environnement Variables -&gt; Edit the PATH and </a:t>
            </a:r>
            <a:r>
              <a:rPr lang="fr-FR" sz="2000" dirty="0" err="1"/>
              <a:t>add</a:t>
            </a:r>
            <a:r>
              <a:rPr lang="fr-FR" sz="2000" dirty="0"/>
              <a:t> the </a:t>
            </a:r>
            <a:r>
              <a:rPr lang="fr-FR" sz="2000" dirty="0" err="1"/>
              <a:t>yarn</a:t>
            </a:r>
            <a:r>
              <a:rPr lang="fr-FR" sz="2000" dirty="0"/>
              <a:t>/bin </a:t>
            </a:r>
            <a:r>
              <a:rPr lang="fr-FR" sz="2000" dirty="0" err="1"/>
              <a:t>path</a:t>
            </a:r>
            <a:r>
              <a:rPr lang="fr-FR" sz="2000" dirty="0"/>
              <a:t>  (par exemple: </a:t>
            </a:r>
            <a:r>
              <a:rPr lang="en-US" sz="2000" dirty="0"/>
              <a:t>C:\Program Files (x86)\Yarn\bin;)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Lancer la </a:t>
            </a:r>
            <a:r>
              <a:rPr lang="en-US" sz="2000" dirty="0" err="1"/>
              <a:t>commande</a:t>
            </a:r>
            <a:r>
              <a:rPr lang="en-US" sz="2000" dirty="0"/>
              <a:t> </a:t>
            </a:r>
            <a:r>
              <a:rPr lang="en-US" sz="2000" b="1" dirty="0"/>
              <a:t>yarn</a:t>
            </a:r>
            <a:r>
              <a:rPr lang="en-US" sz="2000" dirty="0"/>
              <a:t> </a:t>
            </a:r>
            <a:r>
              <a:rPr lang="en-US" sz="2000" dirty="0" err="1"/>
              <a:t>depuis</a:t>
            </a:r>
            <a:r>
              <a:rPr lang="en-US" sz="2000" dirty="0"/>
              <a:t> le repertoire du React-Model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Lancer </a:t>
            </a:r>
            <a:r>
              <a:rPr lang="en-US" sz="2000" b="1" dirty="0"/>
              <a:t>yarn start </a:t>
            </a:r>
            <a:br>
              <a:rPr lang="fr-FR" dirty="0"/>
            </a:br>
            <a:endParaRPr lang="fr-FR" sz="2400" dirty="0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27D0EE40-FBB9-445A-8965-78FA3EE55D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045" y="2850319"/>
            <a:ext cx="5275248" cy="1981281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D99E4B3A-7A8B-4A35-8DBD-45CC8699A6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28217" y="77907"/>
            <a:ext cx="1859280" cy="1115747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E17F9695-56AE-4DA1-AAFA-46CB5050AE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21129" y="5012472"/>
            <a:ext cx="9548676" cy="159144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B8FFF6C-06C4-49AA-9569-E9FCC9EC6486}"/>
              </a:ext>
            </a:extLst>
          </p:cNvPr>
          <p:cNvSpPr/>
          <p:nvPr/>
        </p:nvSpPr>
        <p:spPr>
          <a:xfrm>
            <a:off x="3261360" y="5059679"/>
            <a:ext cx="493776" cy="7924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C990FB60-76B7-4AD2-9108-2773FFEDF106}"/>
              </a:ext>
            </a:extLst>
          </p:cNvPr>
          <p:cNvSpPr txBox="1"/>
          <p:nvPr/>
        </p:nvSpPr>
        <p:spPr>
          <a:xfrm>
            <a:off x="-47625" y="2017018"/>
            <a:ext cx="1270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ü"/>
            </a:pPr>
            <a:r>
              <a:rPr lang="fr-FR" sz="4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787510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>
            <a:extLst>
              <a:ext uri="{FF2B5EF4-FFF2-40B4-BE49-F238E27FC236}">
                <a16:creationId xmlns:a16="http://schemas.microsoft.com/office/drawing/2014/main" id="{408373BA-FA63-40AB-B645-A821FFC0F6DD}"/>
              </a:ext>
            </a:extLst>
          </p:cNvPr>
          <p:cNvSpPr txBox="1"/>
          <p:nvPr/>
        </p:nvSpPr>
        <p:spPr>
          <a:xfrm>
            <a:off x="2286887" y="0"/>
            <a:ext cx="40092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Fin de config ou question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47D1C449-89B3-42F9-BBF5-2350CE2415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887" y="592853"/>
            <a:ext cx="1314559" cy="3475998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AA20FA28-C5B5-44A1-9907-D007F24B34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9293" y="592853"/>
            <a:ext cx="3094039" cy="1599362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B55ED7C0-5C1B-491C-B5B1-B0DD989A99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90556" y="46894"/>
            <a:ext cx="3477544" cy="4618892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9FCB03EB-8A2B-4E78-A2A0-D363837525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68472" y="3234364"/>
            <a:ext cx="4655057" cy="3475998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6380FDEB-8BF7-42A8-9363-4F023758FFAD}"/>
              </a:ext>
            </a:extLst>
          </p:cNvPr>
          <p:cNvSpPr txBox="1"/>
          <p:nvPr/>
        </p:nvSpPr>
        <p:spPr>
          <a:xfrm>
            <a:off x="-47625" y="2017018"/>
            <a:ext cx="1270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ü"/>
            </a:pPr>
            <a:r>
              <a:rPr lang="fr-FR" sz="4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379344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>
            <a:extLst>
              <a:ext uri="{FF2B5EF4-FFF2-40B4-BE49-F238E27FC236}">
                <a16:creationId xmlns:a16="http://schemas.microsoft.com/office/drawing/2014/main" id="{408373BA-FA63-40AB-B645-A821FFC0F6DD}"/>
              </a:ext>
            </a:extLst>
          </p:cNvPr>
          <p:cNvSpPr txBox="1"/>
          <p:nvPr/>
        </p:nvSpPr>
        <p:spPr>
          <a:xfrm>
            <a:off x="2236644" y="0"/>
            <a:ext cx="92687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/>
              <a:t>Théorie sur le fonctionnement de React – Le DOM Virtuel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C2324230-9A14-4788-8B97-0A0595436BD2}"/>
              </a:ext>
            </a:extLst>
          </p:cNvPr>
          <p:cNvSpPr txBox="1"/>
          <p:nvPr/>
        </p:nvSpPr>
        <p:spPr>
          <a:xfrm>
            <a:off x="2015579" y="955337"/>
            <a:ext cx="92687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/>
              <a:t>C’est quoi ? </a:t>
            </a:r>
          </a:p>
          <a:p>
            <a:r>
              <a:rPr lang="fr-FR" dirty="0"/>
              <a:t>Un concept de programmation / une copie du DOM synchronisé grâce à la librairie </a:t>
            </a:r>
            <a:r>
              <a:rPr lang="fr-FR" dirty="0" err="1"/>
              <a:t>ReactDom</a:t>
            </a:r>
            <a:r>
              <a:rPr lang="fr-FR" dirty="0"/>
              <a:t> / un objet javascript </a:t>
            </a:r>
            <a:endParaRPr lang="fr-FR" b="1" dirty="0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5A2EFEF6-D5CE-4F12-9AB0-741D881FA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8215" y="1735015"/>
            <a:ext cx="3809999" cy="1895676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5F5EFB76-DE1D-4513-B8A5-CD79D8565870}"/>
              </a:ext>
            </a:extLst>
          </p:cNvPr>
          <p:cNvSpPr txBox="1"/>
          <p:nvPr/>
        </p:nvSpPr>
        <p:spPr>
          <a:xfrm>
            <a:off x="2015578" y="2244852"/>
            <a:ext cx="92687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/>
              <a:t>Pourquoi faire ? </a:t>
            </a:r>
          </a:p>
          <a:p>
            <a:r>
              <a:rPr lang="fr-FR" dirty="0"/>
              <a:t>Eviter de tout recharger à chaque fois (</a:t>
            </a:r>
            <a:r>
              <a:rPr lang="fr-FR" dirty="0" err="1"/>
              <a:t>layout</a:t>
            </a:r>
            <a:r>
              <a:rPr lang="fr-FR" dirty="0"/>
              <a:t> + style)</a:t>
            </a:r>
          </a:p>
          <a:p>
            <a:r>
              <a:rPr lang="fr-FR" dirty="0" err="1"/>
              <a:t>Angular</a:t>
            </a:r>
            <a:r>
              <a:rPr lang="fr-FR" dirty="0"/>
              <a:t> utilise du Dirty checking ( + long sur des gros projets)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B07E6944-6F8E-4ABE-B095-4F0185139E1C}"/>
              </a:ext>
            </a:extLst>
          </p:cNvPr>
          <p:cNvSpPr txBox="1"/>
          <p:nvPr/>
        </p:nvSpPr>
        <p:spPr>
          <a:xfrm>
            <a:off x="2015578" y="3489678"/>
            <a:ext cx="926871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/>
              <a:t>Comment ? </a:t>
            </a:r>
          </a:p>
          <a:p>
            <a:r>
              <a:rPr lang="fr-FR" dirty="0"/>
              <a:t>Manipuler du JS est beaucoup + rapide que dialoguer avec les API navigateur pour construire                         le DOM.</a:t>
            </a:r>
          </a:p>
          <a:p>
            <a:r>
              <a:rPr lang="fr-FR" dirty="0"/>
              <a:t>On garde 3 copies : DOM réel / DOM virtuel(n-1) / DOM virtuel (n) que l’on compare via un algorithme appelé « </a:t>
            </a:r>
            <a:r>
              <a:rPr lang="fr-FR" dirty="0" err="1"/>
              <a:t>Reconciliation</a:t>
            </a:r>
            <a:r>
              <a:rPr lang="fr-FR" dirty="0"/>
              <a:t> »</a:t>
            </a:r>
            <a:br>
              <a:rPr lang="fr-FR" dirty="0"/>
            </a:br>
            <a:br>
              <a:rPr lang="fr-FR" dirty="0"/>
            </a:br>
            <a:r>
              <a:rPr lang="fr-FR" dirty="0"/>
              <a:t>Deux hypothèses: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3192F2C6-0FEC-4999-96CC-F1BADDFF72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6203" y="5122985"/>
            <a:ext cx="3022011" cy="1638291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E910866D-1578-4C69-B0BA-AA828465BF76}"/>
              </a:ext>
            </a:extLst>
          </p:cNvPr>
          <p:cNvSpPr txBox="1"/>
          <p:nvPr/>
        </p:nvSpPr>
        <p:spPr>
          <a:xfrm>
            <a:off x="2015578" y="5380672"/>
            <a:ext cx="706062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fr-FR" i="1" dirty="0"/>
              <a:t>Deux composants de la même classe généreront des arbres similaires et deux composants de classes différentes généreront des arbres différents.</a:t>
            </a:r>
          </a:p>
          <a:p>
            <a:pPr marL="342900" indent="-342900">
              <a:buFont typeface="+mj-lt"/>
              <a:buAutoNum type="arabicPeriod"/>
            </a:pPr>
            <a:r>
              <a:rPr lang="fr-FR" i="1" dirty="0"/>
              <a:t>Il est possible de fournir une clé unique pour les éléments stables sur différents rendus.</a:t>
            </a:r>
          </a:p>
          <a:p>
            <a:endParaRPr lang="fr-FR" dirty="0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5B0C7D56-2E07-4EF0-A5FB-2666DCD1BBA7}"/>
              </a:ext>
            </a:extLst>
          </p:cNvPr>
          <p:cNvSpPr txBox="1"/>
          <p:nvPr/>
        </p:nvSpPr>
        <p:spPr>
          <a:xfrm>
            <a:off x="-30815" y="2009782"/>
            <a:ext cx="1270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ü"/>
            </a:pPr>
            <a:r>
              <a:rPr lang="fr-FR" sz="4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469553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>
            <a:extLst>
              <a:ext uri="{FF2B5EF4-FFF2-40B4-BE49-F238E27FC236}">
                <a16:creationId xmlns:a16="http://schemas.microsoft.com/office/drawing/2014/main" id="{408373BA-FA63-40AB-B645-A821FFC0F6DD}"/>
              </a:ext>
            </a:extLst>
          </p:cNvPr>
          <p:cNvSpPr txBox="1"/>
          <p:nvPr/>
        </p:nvSpPr>
        <p:spPr>
          <a:xfrm>
            <a:off x="2455868" y="74729"/>
            <a:ext cx="92687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/>
              <a:t>Lier </a:t>
            </a:r>
            <a:r>
              <a:rPr lang="fr-FR" sz="2400" b="1" dirty="0" err="1"/>
              <a:t>React</a:t>
            </a:r>
            <a:r>
              <a:rPr lang="fr-FR" sz="2400" b="1" dirty="0"/>
              <a:t> au DOM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3280DB3A-3F82-44E6-81EA-6CD3C9AD440D}"/>
              </a:ext>
            </a:extLst>
          </p:cNvPr>
          <p:cNvSpPr txBox="1"/>
          <p:nvPr/>
        </p:nvSpPr>
        <p:spPr>
          <a:xfrm>
            <a:off x="-30815" y="3111043"/>
            <a:ext cx="1270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ü"/>
            </a:pPr>
            <a:r>
              <a:rPr lang="fr-FR" sz="4000" dirty="0"/>
              <a:t>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36F5823-97B9-44EB-91D3-1817653BBA55}"/>
              </a:ext>
            </a:extLst>
          </p:cNvPr>
          <p:cNvSpPr/>
          <p:nvPr/>
        </p:nvSpPr>
        <p:spPr>
          <a:xfrm>
            <a:off x="1988456" y="847022"/>
            <a:ext cx="10203543" cy="12958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fr-FR" dirty="0"/>
              <a:t>Pour que notre application soit effectivement affichée dans le DOM, nous allons utiliser le package </a:t>
            </a:r>
            <a:r>
              <a:rPr lang="fr-FR" dirty="0" err="1"/>
              <a:t>ReactDOM</a:t>
            </a:r>
            <a:r>
              <a:rPr lang="fr-FR" dirty="0"/>
              <a:t>. Ce package va tout simplement nous permettre de “monter” notre application </a:t>
            </a:r>
            <a:r>
              <a:rPr lang="fr-FR" dirty="0" err="1"/>
              <a:t>React</a:t>
            </a:r>
            <a:r>
              <a:rPr lang="fr-FR" dirty="0"/>
              <a:t> sur un élément du DOM (ici un élément qui possède </a:t>
            </a:r>
            <a:r>
              <a:rPr lang="fr-FR" dirty="0" err="1"/>
              <a:t>l’id</a:t>
            </a:r>
            <a:r>
              <a:rPr lang="fr-FR" dirty="0"/>
              <a:t> “root”) :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65BA9B28-45F2-48A7-BFBF-C1A21B48BC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8001" y="1822504"/>
            <a:ext cx="3713844" cy="1338711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B5921009-51BC-45FD-94EF-9C2BEC4237D1}"/>
              </a:ext>
            </a:extLst>
          </p:cNvPr>
          <p:cNvSpPr txBox="1"/>
          <p:nvPr/>
        </p:nvSpPr>
        <p:spPr>
          <a:xfrm>
            <a:off x="2455868" y="3429000"/>
            <a:ext cx="92687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/>
              <a:t>Problématique du DOM « Classique »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F32F606-3527-46C3-802A-66D2432E94BC}"/>
              </a:ext>
            </a:extLst>
          </p:cNvPr>
          <p:cNvSpPr/>
          <p:nvPr/>
        </p:nvSpPr>
        <p:spPr>
          <a:xfrm>
            <a:off x="1988455" y="3976446"/>
            <a:ext cx="3599545" cy="25405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fr-FR" i="1" dirty="0">
                <a:solidFill>
                  <a:srgbClr val="000000"/>
                </a:solidFill>
                <a:latin typeface="Helvetica" panose="020B0604020202020204" pitchFamily="34" charset="0"/>
              </a:rPr>
              <a:t>Le DOM est l’API qui permet de manipuler le contenu hiérarchisé de notre page web (du HTML donc) sous forme d’arbre. Les éléments HTML constituent les </a:t>
            </a:r>
            <a:r>
              <a:rPr lang="fr-FR" i="1" dirty="0" err="1">
                <a:solidFill>
                  <a:srgbClr val="000000"/>
                </a:solidFill>
                <a:latin typeface="Helvetica" panose="020B0604020202020204" pitchFamily="34" charset="0"/>
              </a:rPr>
              <a:t>noeuds</a:t>
            </a:r>
            <a:r>
              <a:rPr lang="fr-FR" i="1" dirty="0">
                <a:solidFill>
                  <a:srgbClr val="000000"/>
                </a:solidFill>
                <a:latin typeface="Helvetica" panose="020B0604020202020204" pitchFamily="34" charset="0"/>
              </a:rPr>
              <a:t> de cet arbre.</a:t>
            </a:r>
            <a:endParaRPr lang="fr-FR" i="1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19A1C99-7242-4951-A7D1-033D219BD625}"/>
              </a:ext>
            </a:extLst>
          </p:cNvPr>
          <p:cNvSpPr/>
          <p:nvPr/>
        </p:nvSpPr>
        <p:spPr>
          <a:xfrm>
            <a:off x="6573158" y="4184194"/>
            <a:ext cx="5268686" cy="21250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fr-FR" dirty="0">
                <a:solidFill>
                  <a:srgbClr val="000000"/>
                </a:solidFill>
                <a:latin typeface="Helvetica" panose="020B0604020202020204" pitchFamily="34" charset="0"/>
              </a:rPr>
              <a:t>Arbre =&gt; pratique à parcourir, moins pratique à modifier.</a:t>
            </a:r>
          </a:p>
          <a:p>
            <a:pPr>
              <a:lnSpc>
                <a:spcPct val="150000"/>
              </a:lnSpc>
            </a:pPr>
            <a:br>
              <a:rPr lang="fr-FR" dirty="0">
                <a:solidFill>
                  <a:srgbClr val="000000"/>
                </a:solidFill>
                <a:latin typeface="Helvetica" panose="020B0604020202020204" pitchFamily="34" charset="0"/>
              </a:rPr>
            </a:br>
            <a:r>
              <a:rPr lang="fr-FR" u="sng" dirty="0">
                <a:solidFill>
                  <a:srgbClr val="000000"/>
                </a:solidFill>
                <a:latin typeface="Helvetica" panose="020B0604020202020204" pitchFamily="34" charset="0"/>
              </a:rPr>
              <a:t>/!\</a:t>
            </a:r>
            <a:r>
              <a:rPr lang="fr-FR" dirty="0">
                <a:solidFill>
                  <a:srgbClr val="000000"/>
                </a:solidFill>
                <a:latin typeface="Helvetica" panose="020B0604020202020204" pitchFamily="34" charset="0"/>
              </a:rPr>
              <a:t> Modifier le DOM implique le recalcul de la disposition et du style de chaque élément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083308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>
            <a:extLst>
              <a:ext uri="{FF2B5EF4-FFF2-40B4-BE49-F238E27FC236}">
                <a16:creationId xmlns:a16="http://schemas.microsoft.com/office/drawing/2014/main" id="{408373BA-FA63-40AB-B645-A821FFC0F6DD}"/>
              </a:ext>
            </a:extLst>
          </p:cNvPr>
          <p:cNvSpPr txBox="1"/>
          <p:nvPr/>
        </p:nvSpPr>
        <p:spPr>
          <a:xfrm>
            <a:off x="2236644" y="0"/>
            <a:ext cx="92687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/>
              <a:t>Théorie sur le fonctionnement de React – Le DOM Virtuel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88FC1CA9-0913-41E0-8872-54EC75C679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83"/>
          <a:stretch/>
        </p:blipFill>
        <p:spPr>
          <a:xfrm>
            <a:off x="2046514" y="556531"/>
            <a:ext cx="4859081" cy="1736725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7E0CCD27-3BAA-46C0-9D9F-3DFD4A810F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85" t="8401" r="9722" b="7855"/>
          <a:stretch/>
        </p:blipFill>
        <p:spPr>
          <a:xfrm>
            <a:off x="6788216" y="2459684"/>
            <a:ext cx="5244125" cy="4158557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1186C26C-F5A2-4B75-8774-852CCC386AC1}"/>
              </a:ext>
            </a:extLst>
          </p:cNvPr>
          <p:cNvSpPr txBox="1"/>
          <p:nvPr/>
        </p:nvSpPr>
        <p:spPr>
          <a:xfrm>
            <a:off x="2074916" y="2895599"/>
            <a:ext cx="49739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Conséquences sur notre manière de développer :</a:t>
            </a:r>
          </a:p>
          <a:p>
            <a:r>
              <a:rPr lang="fr-FR" dirty="0"/>
              <a:t> </a:t>
            </a:r>
          </a:p>
          <a:p>
            <a:r>
              <a:rPr lang="fr-FR" dirty="0">
                <a:sym typeface="Wingdings" panose="05000000000000000000" pitchFamily="2" charset="2"/>
              </a:rPr>
              <a:t> </a:t>
            </a:r>
            <a:r>
              <a:rPr lang="fr-FR" b="1" dirty="0">
                <a:sym typeface="Wingdings" panose="05000000000000000000" pitchFamily="2" charset="2"/>
              </a:rPr>
              <a:t>Utiliser des key props</a:t>
            </a:r>
            <a:endParaRPr lang="fr-FR" b="1" dirty="0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E57DBDB9-3A60-4C7D-9201-28B28A5A3D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1924" y="4056882"/>
            <a:ext cx="2152650" cy="1209675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E3B1BFCB-5D47-4FBC-BDDE-3378D99600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74916" y="5504510"/>
            <a:ext cx="3048000" cy="1123950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3280DB3A-3F82-44E6-81EA-6CD3C9AD440D}"/>
              </a:ext>
            </a:extLst>
          </p:cNvPr>
          <p:cNvSpPr txBox="1"/>
          <p:nvPr/>
        </p:nvSpPr>
        <p:spPr>
          <a:xfrm>
            <a:off x="-30815" y="3111043"/>
            <a:ext cx="1270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ü"/>
            </a:pPr>
            <a:r>
              <a:rPr lang="fr-FR" sz="4000" dirty="0"/>
              <a:t> </a:t>
            </a:r>
          </a:p>
        </p:txBody>
      </p:sp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ECB9097D-3FDE-4C16-8985-AD1E29F2A411}"/>
              </a:ext>
            </a:extLst>
          </p:cNvPr>
          <p:cNvSpPr/>
          <p:nvPr/>
        </p:nvSpPr>
        <p:spPr>
          <a:xfrm>
            <a:off x="8432209" y="2293256"/>
            <a:ext cx="2308361" cy="2714173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4B9019FA-18B3-4363-842A-5979212793BE}"/>
              </a:ext>
            </a:extLst>
          </p:cNvPr>
          <p:cNvSpPr txBox="1"/>
          <p:nvPr/>
        </p:nvSpPr>
        <p:spPr>
          <a:xfrm>
            <a:off x="7782675" y="1066526"/>
            <a:ext cx="3607427" cy="967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fr-FR" sz="2000" b="1" dirty="0"/>
              <a:t>Réconciliation</a:t>
            </a:r>
            <a:r>
              <a:rPr lang="fr-FR" sz="2000" dirty="0"/>
              <a:t> : comparaison du nouveau et ancien DOM virtuel</a:t>
            </a:r>
            <a:endParaRPr lang="fr-FR" sz="2000" b="1" dirty="0"/>
          </a:p>
        </p:txBody>
      </p:sp>
    </p:spTree>
    <p:extLst>
      <p:ext uri="{BB962C8B-B14F-4D97-AF65-F5344CB8AC3E}">
        <p14:creationId xmlns:p14="http://schemas.microsoft.com/office/powerpoint/2010/main" val="579898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>
            <a:extLst>
              <a:ext uri="{FF2B5EF4-FFF2-40B4-BE49-F238E27FC236}">
                <a16:creationId xmlns:a16="http://schemas.microsoft.com/office/drawing/2014/main" id="{408373BA-FA63-40AB-B645-A821FFC0F6DD}"/>
              </a:ext>
            </a:extLst>
          </p:cNvPr>
          <p:cNvSpPr txBox="1"/>
          <p:nvPr/>
        </p:nvSpPr>
        <p:spPr>
          <a:xfrm>
            <a:off x="2236644" y="0"/>
            <a:ext cx="92687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/>
              <a:t>Théorie sur le fonctionnement de React – Le DOM Virtuel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A27DAFE6-3762-42C7-BAFF-71EF312C2B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4401"/>
          <a:stretch/>
        </p:blipFill>
        <p:spPr>
          <a:xfrm>
            <a:off x="6237690" y="1902442"/>
            <a:ext cx="5954310" cy="1725924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F0A99C2D-CF03-4A8E-904E-F5AF31FF1556}"/>
              </a:ext>
            </a:extLst>
          </p:cNvPr>
          <p:cNvSpPr txBox="1"/>
          <p:nvPr/>
        </p:nvSpPr>
        <p:spPr>
          <a:xfrm>
            <a:off x="2160395" y="773723"/>
            <a:ext cx="100316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Si vous oubliez les key, ce n’est pas bloquant. React vous le signalera par ce message, mais le code s’</a:t>
            </a:r>
            <a:r>
              <a:rPr lang="fr-FR" dirty="0" err="1"/>
              <a:t>executera</a:t>
            </a:r>
            <a:r>
              <a:rPr lang="fr-FR" dirty="0"/>
              <a:t> quand même.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3DA8BBC3-0028-456B-9813-E6EDC086BB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3003" y="1493461"/>
            <a:ext cx="3802997" cy="5191133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9AF88761-A66E-4125-9F0D-C9DDFD30997E}"/>
              </a:ext>
            </a:extLst>
          </p:cNvPr>
          <p:cNvSpPr txBox="1"/>
          <p:nvPr/>
        </p:nvSpPr>
        <p:spPr>
          <a:xfrm>
            <a:off x="6096000" y="4902874"/>
            <a:ext cx="5821345" cy="1295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/>
              <a:t>Les key doivent être uniques entre frère d’un même parent, mais pas forcement par rapport à tous les éléments. 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C7804A38-7E74-4501-8E84-D87D3BBE55C6}"/>
              </a:ext>
            </a:extLst>
          </p:cNvPr>
          <p:cNvSpPr txBox="1"/>
          <p:nvPr/>
        </p:nvSpPr>
        <p:spPr>
          <a:xfrm>
            <a:off x="-30815" y="3111043"/>
            <a:ext cx="1270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ü"/>
            </a:pPr>
            <a:r>
              <a:rPr lang="fr-FR" sz="4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945236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355C0E51-9DCA-43A9-A28C-B12FF62AF4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0670" y="2085975"/>
            <a:ext cx="5715000" cy="268605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182ED82C-A971-4ABD-8E75-BB0B1B8C2E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1604" y="1121773"/>
            <a:ext cx="2724150" cy="4343400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1528A419-5359-4686-A5B8-C7643A717B45}"/>
              </a:ext>
            </a:extLst>
          </p:cNvPr>
          <p:cNvSpPr txBox="1"/>
          <p:nvPr/>
        </p:nvSpPr>
        <p:spPr>
          <a:xfrm>
            <a:off x="2073307" y="572755"/>
            <a:ext cx="6292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Exemple de modification du DOM par React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3D976D8F-FA62-474A-BDDE-DB444BAA4044}"/>
              </a:ext>
            </a:extLst>
          </p:cNvPr>
          <p:cNvSpPr txBox="1"/>
          <p:nvPr/>
        </p:nvSpPr>
        <p:spPr>
          <a:xfrm>
            <a:off x="-30815" y="3111043"/>
            <a:ext cx="1270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ü"/>
            </a:pPr>
            <a:r>
              <a:rPr lang="fr-FR" sz="4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603150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>
            <a:extLst>
              <a:ext uri="{FF2B5EF4-FFF2-40B4-BE49-F238E27FC236}">
                <a16:creationId xmlns:a16="http://schemas.microsoft.com/office/drawing/2014/main" id="{408373BA-FA63-40AB-B645-A821FFC0F6DD}"/>
              </a:ext>
            </a:extLst>
          </p:cNvPr>
          <p:cNvSpPr txBox="1"/>
          <p:nvPr/>
        </p:nvSpPr>
        <p:spPr>
          <a:xfrm>
            <a:off x="2236644" y="0"/>
            <a:ext cx="92687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/>
              <a:t>JSX 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1B6B2666-9BB3-43B1-BDEE-13DEDEA4BB8B}"/>
              </a:ext>
            </a:extLst>
          </p:cNvPr>
          <p:cNvSpPr txBox="1"/>
          <p:nvPr/>
        </p:nvSpPr>
        <p:spPr>
          <a:xfrm>
            <a:off x="2132546" y="437440"/>
            <a:ext cx="5721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C’est une extension/sucre syntaxique du JS</a:t>
            </a:r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A9D10C2E-A123-4C77-AFB5-D39AA2A2A206}"/>
              </a:ext>
            </a:extLst>
          </p:cNvPr>
          <p:cNvGrpSpPr/>
          <p:nvPr/>
        </p:nvGrpSpPr>
        <p:grpSpPr>
          <a:xfrm>
            <a:off x="3396343" y="914958"/>
            <a:ext cx="8795657" cy="1943167"/>
            <a:chOff x="2075320" y="1328820"/>
            <a:chExt cx="10075408" cy="2420686"/>
          </a:xfrm>
        </p:grpSpPr>
        <p:pic>
          <p:nvPicPr>
            <p:cNvPr id="10" name="Image 9">
              <a:extLst>
                <a:ext uri="{FF2B5EF4-FFF2-40B4-BE49-F238E27FC236}">
                  <a16:creationId xmlns:a16="http://schemas.microsoft.com/office/drawing/2014/main" id="{0126FCE7-ECD2-4193-B677-6D8465F26F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71263" y="1334806"/>
              <a:ext cx="2619375" cy="1190625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13" name="Image 12">
              <a:extLst>
                <a:ext uri="{FF2B5EF4-FFF2-40B4-BE49-F238E27FC236}">
                  <a16:creationId xmlns:a16="http://schemas.microsoft.com/office/drawing/2014/main" id="{CB8F0363-8253-4C25-BFC7-2068A0717A3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93372" y="1328820"/>
              <a:ext cx="3390900" cy="1228725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id="{565354C8-99E2-4E5C-96DD-FAC63309D7B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578988" y="1863556"/>
              <a:ext cx="3524250" cy="1885950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cxnSp>
          <p:nvCxnSpPr>
            <p:cNvPr id="15" name="Connecteur : en angle 14">
              <a:extLst>
                <a:ext uri="{FF2B5EF4-FFF2-40B4-BE49-F238E27FC236}">
                  <a16:creationId xmlns:a16="http://schemas.microsoft.com/office/drawing/2014/main" id="{60F4F026-4082-4EC7-A77E-C44AF45D87CD}"/>
                </a:ext>
              </a:extLst>
            </p:cNvPr>
            <p:cNvCxnSpPr>
              <a:cxnSpLocks/>
              <a:stCxn id="13" idx="2"/>
            </p:cNvCxnSpPr>
            <p:nvPr/>
          </p:nvCxnSpPr>
          <p:spPr>
            <a:xfrm rot="16200000" flipH="1">
              <a:off x="7469516" y="1776851"/>
              <a:ext cx="328778" cy="1890166"/>
            </a:xfrm>
            <a:prstGeom prst="bentConnector2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ZoneTexte 15">
              <a:extLst>
                <a:ext uri="{FF2B5EF4-FFF2-40B4-BE49-F238E27FC236}">
                  <a16:creationId xmlns:a16="http://schemas.microsoft.com/office/drawing/2014/main" id="{96507D97-36FA-4128-A79F-CE69E7EBB611}"/>
                </a:ext>
              </a:extLst>
            </p:cNvPr>
            <p:cNvSpPr txBox="1"/>
            <p:nvPr/>
          </p:nvSpPr>
          <p:spPr>
            <a:xfrm>
              <a:off x="3528972" y="2882839"/>
              <a:ext cx="1489166" cy="3834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/>
                <a:t>Output</a:t>
              </a:r>
            </a:p>
          </p:txBody>
        </p:sp>
        <p:sp>
          <p:nvSpPr>
            <p:cNvPr id="17" name="ZoneTexte 16">
              <a:extLst>
                <a:ext uri="{FF2B5EF4-FFF2-40B4-BE49-F238E27FC236}">
                  <a16:creationId xmlns:a16="http://schemas.microsoft.com/office/drawing/2014/main" id="{438E0A17-3CB2-41DE-9629-F355C5430C68}"/>
                </a:ext>
              </a:extLst>
            </p:cNvPr>
            <p:cNvSpPr txBox="1"/>
            <p:nvPr/>
          </p:nvSpPr>
          <p:spPr>
            <a:xfrm>
              <a:off x="2075320" y="2611756"/>
              <a:ext cx="1604012" cy="3834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/>
                <a:t>Version JSX </a:t>
              </a:r>
            </a:p>
          </p:txBody>
        </p:sp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id="{3B3DAF37-D194-4D9A-9C87-CE4C46067566}"/>
                </a:ext>
              </a:extLst>
            </p:cNvPr>
            <p:cNvSpPr txBox="1"/>
            <p:nvPr/>
          </p:nvSpPr>
          <p:spPr>
            <a:xfrm>
              <a:off x="4890638" y="2545237"/>
              <a:ext cx="1876563" cy="3834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/>
                <a:t>Version sans JSX </a:t>
              </a:r>
            </a:p>
          </p:txBody>
        </p:sp>
        <p:sp>
          <p:nvSpPr>
            <p:cNvPr id="19" name="ZoneTexte 18">
              <a:extLst>
                <a:ext uri="{FF2B5EF4-FFF2-40B4-BE49-F238E27FC236}">
                  <a16:creationId xmlns:a16="http://schemas.microsoft.com/office/drawing/2014/main" id="{118EFFA8-B6CD-43B1-8568-96609F3726B4}"/>
                </a:ext>
              </a:extLst>
            </p:cNvPr>
            <p:cNvSpPr txBox="1"/>
            <p:nvPr/>
          </p:nvSpPr>
          <p:spPr>
            <a:xfrm>
              <a:off x="4516170" y="2112408"/>
              <a:ext cx="374468" cy="3834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b="1" dirty="0">
                  <a:highlight>
                    <a:srgbClr val="FFFF00"/>
                  </a:highlight>
                </a:rPr>
                <a:t>JS</a:t>
              </a:r>
            </a:p>
          </p:txBody>
        </p:sp>
        <p:sp>
          <p:nvSpPr>
            <p:cNvPr id="20" name="ZoneTexte 19">
              <a:extLst>
                <a:ext uri="{FF2B5EF4-FFF2-40B4-BE49-F238E27FC236}">
                  <a16:creationId xmlns:a16="http://schemas.microsoft.com/office/drawing/2014/main" id="{894717B1-09CE-4228-AEB7-6FCB1E588522}"/>
                </a:ext>
              </a:extLst>
            </p:cNvPr>
            <p:cNvSpPr txBox="1"/>
            <p:nvPr/>
          </p:nvSpPr>
          <p:spPr>
            <a:xfrm>
              <a:off x="8015927" y="2198339"/>
              <a:ext cx="374468" cy="3834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b="1" dirty="0">
                  <a:highlight>
                    <a:srgbClr val="FFFF00"/>
                  </a:highlight>
                </a:rPr>
                <a:t>JS</a:t>
              </a:r>
            </a:p>
          </p:txBody>
        </p:sp>
        <p:sp>
          <p:nvSpPr>
            <p:cNvPr id="21" name="ZoneTexte 20">
              <a:extLst>
                <a:ext uri="{FF2B5EF4-FFF2-40B4-BE49-F238E27FC236}">
                  <a16:creationId xmlns:a16="http://schemas.microsoft.com/office/drawing/2014/main" id="{80051E98-299A-41A9-9436-90C2AB5E1675}"/>
                </a:ext>
              </a:extLst>
            </p:cNvPr>
            <p:cNvSpPr txBox="1"/>
            <p:nvPr/>
          </p:nvSpPr>
          <p:spPr>
            <a:xfrm>
              <a:off x="11776260" y="3317913"/>
              <a:ext cx="374468" cy="3834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b="1" dirty="0">
                  <a:highlight>
                    <a:srgbClr val="FFFF00"/>
                  </a:highlight>
                </a:rPr>
                <a:t>JS</a:t>
              </a:r>
            </a:p>
          </p:txBody>
        </p:sp>
        <p:cxnSp>
          <p:nvCxnSpPr>
            <p:cNvPr id="22" name="Connecteur : en angle 21">
              <a:extLst>
                <a:ext uri="{FF2B5EF4-FFF2-40B4-BE49-F238E27FC236}">
                  <a16:creationId xmlns:a16="http://schemas.microsoft.com/office/drawing/2014/main" id="{2F308BC2-2BDF-4862-A0EE-1C5AA8F98018}"/>
                </a:ext>
              </a:extLst>
            </p:cNvPr>
            <p:cNvCxnSpPr>
              <a:cxnSpLocks/>
              <a:stCxn id="10" idx="2"/>
            </p:cNvCxnSpPr>
            <p:nvPr/>
          </p:nvCxnSpPr>
          <p:spPr>
            <a:xfrm rot="16200000" flipH="1">
              <a:off x="5885742" y="220640"/>
              <a:ext cx="368860" cy="4978442"/>
            </a:xfrm>
            <a:prstGeom prst="bentConnector2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ZoneTexte 22">
              <a:extLst>
                <a:ext uri="{FF2B5EF4-FFF2-40B4-BE49-F238E27FC236}">
                  <a16:creationId xmlns:a16="http://schemas.microsoft.com/office/drawing/2014/main" id="{CD4C52F1-4BF0-42A8-B02B-037618C6AFF4}"/>
                </a:ext>
              </a:extLst>
            </p:cNvPr>
            <p:cNvSpPr txBox="1"/>
            <p:nvPr/>
          </p:nvSpPr>
          <p:spPr>
            <a:xfrm>
              <a:off x="6688821" y="2878427"/>
              <a:ext cx="1489166" cy="3834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/>
                <a:t>Output</a:t>
              </a:r>
            </a:p>
          </p:txBody>
        </p:sp>
      </p:grpSp>
      <p:pic>
        <p:nvPicPr>
          <p:cNvPr id="1025" name="Picture 1" descr="function getGreeting(user) { &#10;if (user) { &#10;return &lt;h1&gt;He110, {formatName(user)}!&lt;/h1&gt;; &#10;return &lt;h1&gt;He110, Stranger .&lt;/hl&gt;; ">
            <a:extLst>
              <a:ext uri="{FF2B5EF4-FFF2-40B4-BE49-F238E27FC236}">
                <a16:creationId xmlns:a16="http://schemas.microsoft.com/office/drawing/2014/main" id="{81028F94-FD33-4558-983B-C44775DC27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7469" y="3006645"/>
            <a:ext cx="3533146" cy="1114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ZoneTexte 23">
            <a:extLst>
              <a:ext uri="{FF2B5EF4-FFF2-40B4-BE49-F238E27FC236}">
                <a16:creationId xmlns:a16="http://schemas.microsoft.com/office/drawing/2014/main" id="{581C84B5-3249-4916-8224-9EDA5C2569B4}"/>
              </a:ext>
            </a:extLst>
          </p:cNvPr>
          <p:cNvSpPr txBox="1"/>
          <p:nvPr/>
        </p:nvSpPr>
        <p:spPr>
          <a:xfrm>
            <a:off x="2132545" y="2536377"/>
            <a:ext cx="5721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On peut y intégrer du JS :</a:t>
            </a: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E7A584A0-F2DF-4AFD-9F32-46815DF75505}"/>
              </a:ext>
            </a:extLst>
          </p:cNvPr>
          <p:cNvSpPr/>
          <p:nvPr/>
        </p:nvSpPr>
        <p:spPr>
          <a:xfrm>
            <a:off x="7423850" y="3394815"/>
            <a:ext cx="4358228" cy="1513916"/>
          </a:xfrm>
          <a:prstGeom prst="roundRect">
            <a:avLst>
              <a:gd name="adj" fmla="val 9366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7E74F89-B56E-47D1-9AC4-8A95D0F44C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64601" y="4221827"/>
            <a:ext cx="3977985" cy="259102"/>
          </a:xfrm>
          <a:prstGeom prst="rect">
            <a:avLst/>
          </a:prstGeom>
        </p:spPr>
      </p:pic>
      <p:pic>
        <p:nvPicPr>
          <p:cNvPr id="1026" name="Picture 2" descr="const element = &#10;&lt;div&gt; &#10;&lt;h1&gt;He110 !&lt;/hl&gt; &#10;&lt;h2&gt;Good to see you here &#10;&lt;/div&gt; ">
            <a:extLst>
              <a:ext uri="{FF2B5EF4-FFF2-40B4-BE49-F238E27FC236}">
                <a16:creationId xmlns:a16="http://schemas.microsoft.com/office/drawing/2014/main" id="{D51BDBD2-A342-4D71-9F30-959239AF9B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7469" y="5242912"/>
            <a:ext cx="3552825" cy="1390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ZoneTexte 26">
            <a:extLst>
              <a:ext uri="{FF2B5EF4-FFF2-40B4-BE49-F238E27FC236}">
                <a16:creationId xmlns:a16="http://schemas.microsoft.com/office/drawing/2014/main" id="{6D14E6F6-E35F-489E-8586-911272FE6023}"/>
              </a:ext>
            </a:extLst>
          </p:cNvPr>
          <p:cNvSpPr txBox="1"/>
          <p:nvPr/>
        </p:nvSpPr>
        <p:spPr>
          <a:xfrm>
            <a:off x="2132544" y="4677254"/>
            <a:ext cx="5721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On peut et on </a:t>
            </a:r>
            <a:r>
              <a:rPr lang="fr-FR" b="1" u="sng" dirty="0"/>
              <a:t>doit </a:t>
            </a:r>
            <a:r>
              <a:rPr lang="fr-FR" dirty="0"/>
              <a:t>y inclure des enfants: 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C5B38B6C-EEA5-4FD1-BB39-BE163A68F116}"/>
              </a:ext>
            </a:extLst>
          </p:cNvPr>
          <p:cNvSpPr txBox="1"/>
          <p:nvPr/>
        </p:nvSpPr>
        <p:spPr>
          <a:xfrm>
            <a:off x="7435984" y="3394815"/>
            <a:ext cx="434609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L’idée du JS c’est de </a:t>
            </a:r>
            <a:r>
              <a:rPr lang="fr-FR" b="1" dirty="0"/>
              <a:t>concilier le meilleur des deux mondes</a:t>
            </a:r>
            <a:r>
              <a:rPr lang="fr-FR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on code du JS, donc on continue à créer/manipuler des objets 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mais on utilise la syntaxe HTML !</a:t>
            </a:r>
          </a:p>
          <a:p>
            <a:endParaRPr lang="fr-FR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86B1C858-A327-4A1A-8804-C4A2E803C8E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49073" y="14836"/>
            <a:ext cx="2242927" cy="900122"/>
          </a:xfrm>
          <a:prstGeom prst="rect">
            <a:avLst/>
          </a:prstGeom>
        </p:spPr>
      </p:pic>
      <p:sp>
        <p:nvSpPr>
          <p:cNvPr id="26" name="ZoneTexte 25">
            <a:extLst>
              <a:ext uri="{FF2B5EF4-FFF2-40B4-BE49-F238E27FC236}">
                <a16:creationId xmlns:a16="http://schemas.microsoft.com/office/drawing/2014/main" id="{745B9359-1AE4-4663-BC86-3186D6585DF6}"/>
              </a:ext>
            </a:extLst>
          </p:cNvPr>
          <p:cNvSpPr txBox="1"/>
          <p:nvPr/>
        </p:nvSpPr>
        <p:spPr>
          <a:xfrm>
            <a:off x="-40863" y="4221827"/>
            <a:ext cx="1270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ü"/>
            </a:pPr>
            <a:r>
              <a:rPr lang="fr-FR" sz="4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068074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A37E62-6CE4-4544-9623-F37A043CF2B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578100" y="0"/>
            <a:ext cx="9613900" cy="768350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fr-FR" dirty="0">
                <a:latin typeface="+mn-lt"/>
              </a:rPr>
              <a:t>Présentation - Planning</a:t>
            </a:r>
          </a:p>
        </p:txBody>
      </p:sp>
      <p:pic>
        <p:nvPicPr>
          <p:cNvPr id="5" name="Espace réservé du contenu 4" descr="Réunion">
            <a:extLst>
              <a:ext uri="{FF2B5EF4-FFF2-40B4-BE49-F238E27FC236}">
                <a16:creationId xmlns:a16="http://schemas.microsoft.com/office/drawing/2014/main" id="{E64984A6-5249-4231-97E1-C1759E274D8F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87617" y="4280324"/>
            <a:ext cx="2903537" cy="2903537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086444A1-A3CC-4BE0-8078-8B24F23FBA3B}"/>
              </a:ext>
            </a:extLst>
          </p:cNvPr>
          <p:cNvSpPr txBox="1"/>
          <p:nvPr/>
        </p:nvSpPr>
        <p:spPr>
          <a:xfrm>
            <a:off x="3103123" y="1021404"/>
            <a:ext cx="8638162" cy="42391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/>
              <a:t>Formateur</a:t>
            </a:r>
            <a:r>
              <a:rPr lang="fr-FR" sz="2400" b="1" dirty="0"/>
              <a:t> </a:t>
            </a:r>
            <a:r>
              <a:rPr lang="fr-FR" sz="2400" dirty="0"/>
              <a:t>: </a:t>
            </a:r>
            <a:br>
              <a:rPr lang="fr-FR" sz="2400" dirty="0"/>
            </a:br>
            <a:r>
              <a:rPr lang="fr-FR" sz="2400" dirty="0"/>
              <a:t>			KIRK Axel – Ingénieur Développeur</a:t>
            </a:r>
            <a:br>
              <a:rPr lang="fr-FR" sz="2400" dirty="0"/>
            </a:br>
            <a:r>
              <a:rPr lang="fr-FR" sz="2400" dirty="0"/>
              <a:t>			- </a:t>
            </a:r>
            <a:r>
              <a:rPr lang="fr-FR" sz="2400" dirty="0" err="1"/>
              <a:t>ReactJS</a:t>
            </a:r>
            <a:r>
              <a:rPr lang="fr-FR" sz="2400" dirty="0"/>
              <a:t> Javascript</a:t>
            </a:r>
          </a:p>
          <a:p>
            <a:r>
              <a:rPr lang="fr-FR" sz="2400" dirty="0"/>
              <a:t>			- </a:t>
            </a:r>
            <a:r>
              <a:rPr lang="fr-FR" sz="2400" dirty="0" err="1"/>
              <a:t>Unity</a:t>
            </a:r>
            <a:r>
              <a:rPr lang="fr-FR" sz="2400" dirty="0"/>
              <a:t> / </a:t>
            </a:r>
            <a:r>
              <a:rPr lang="fr-FR" sz="2400" dirty="0" err="1"/>
              <a:t>Dév</a:t>
            </a:r>
            <a:r>
              <a:rPr lang="fr-FR" sz="2400" dirty="0"/>
              <a:t>. d’application VR</a:t>
            </a:r>
          </a:p>
          <a:p>
            <a:r>
              <a:rPr lang="fr-FR" sz="2400" dirty="0"/>
              <a:t>			- Intégration / PHP / C#</a:t>
            </a:r>
          </a:p>
          <a:p>
            <a:endParaRPr lang="fr-FR" sz="2400" dirty="0"/>
          </a:p>
          <a:p>
            <a:r>
              <a:rPr lang="fr-FR" sz="2400" dirty="0"/>
              <a:t>@ : axel@graphikchannel.com</a:t>
            </a:r>
          </a:p>
          <a:p>
            <a:endParaRPr lang="fr-FR" sz="2400" dirty="0"/>
          </a:p>
          <a:p>
            <a:endParaRPr lang="fr-FR" sz="2400" dirty="0"/>
          </a:p>
          <a:p>
            <a:endParaRPr lang="fr-FR" sz="2400" dirty="0"/>
          </a:p>
          <a:p>
            <a:r>
              <a:rPr lang="fr-FR" sz="2800" b="1" dirty="0"/>
              <a:t>Etudiants </a:t>
            </a:r>
            <a:r>
              <a:rPr lang="fr-FR" sz="2800" dirty="0"/>
              <a:t>:   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9ED43412-AA63-4C8D-83C8-5EF6D0B543CD}"/>
              </a:ext>
            </a:extLst>
          </p:cNvPr>
          <p:cNvSpPr txBox="1"/>
          <p:nvPr/>
        </p:nvSpPr>
        <p:spPr>
          <a:xfrm>
            <a:off x="-60960" y="924560"/>
            <a:ext cx="1270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ü"/>
            </a:pPr>
            <a:r>
              <a:rPr lang="fr-FR" sz="4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477893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>
            <a:extLst>
              <a:ext uri="{FF2B5EF4-FFF2-40B4-BE49-F238E27FC236}">
                <a16:creationId xmlns:a16="http://schemas.microsoft.com/office/drawing/2014/main" id="{408373BA-FA63-40AB-B645-A821FFC0F6DD}"/>
              </a:ext>
            </a:extLst>
          </p:cNvPr>
          <p:cNvSpPr txBox="1"/>
          <p:nvPr/>
        </p:nvSpPr>
        <p:spPr>
          <a:xfrm>
            <a:off x="2236644" y="0"/>
            <a:ext cx="92687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/>
              <a:t>JSX 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1B6B2666-9BB3-43B1-BDEE-13DEDEA4BB8B}"/>
              </a:ext>
            </a:extLst>
          </p:cNvPr>
          <p:cNvSpPr txBox="1"/>
          <p:nvPr/>
        </p:nvSpPr>
        <p:spPr>
          <a:xfrm>
            <a:off x="2162691" y="532952"/>
            <a:ext cx="572165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La syntaxe JSX est transpilé en JS version ES5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>
                <a:sym typeface="Wingdings" panose="05000000000000000000" pitchFamily="2" charset="2"/>
              </a:rPr>
              <a:t> Voilà pourquoi le JSX nécessite d’importer React</a:t>
            </a:r>
            <a:endParaRPr lang="fr-FR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A6618663-6BD1-4FFF-84CD-A8766958AF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9551" y="1212954"/>
            <a:ext cx="7862869" cy="1061698"/>
          </a:xfrm>
          <a:prstGeom prst="rect">
            <a:avLst/>
          </a:prstGeom>
        </p:spPr>
      </p:pic>
      <p:grpSp>
        <p:nvGrpSpPr>
          <p:cNvPr id="12" name="Groupe 11">
            <a:extLst>
              <a:ext uri="{FF2B5EF4-FFF2-40B4-BE49-F238E27FC236}">
                <a16:creationId xmlns:a16="http://schemas.microsoft.com/office/drawing/2014/main" id="{F6A000EB-98DF-4F9C-9DC7-2F105A6C93D2}"/>
              </a:ext>
            </a:extLst>
          </p:cNvPr>
          <p:cNvGrpSpPr/>
          <p:nvPr/>
        </p:nvGrpSpPr>
        <p:grpSpPr>
          <a:xfrm>
            <a:off x="2162691" y="3353073"/>
            <a:ext cx="3514628" cy="2971975"/>
            <a:chOff x="7970814" y="2271953"/>
            <a:chExt cx="2764537" cy="2174271"/>
          </a:xfrm>
        </p:grpSpPr>
        <p:pic>
          <p:nvPicPr>
            <p:cNvPr id="8" name="Image 7">
              <a:extLst>
                <a:ext uri="{FF2B5EF4-FFF2-40B4-BE49-F238E27FC236}">
                  <a16:creationId xmlns:a16="http://schemas.microsoft.com/office/drawing/2014/main" id="{65987114-BBE3-4968-9A36-070E8D2F13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970814" y="2271953"/>
              <a:ext cx="2764537" cy="2174271"/>
            </a:xfrm>
            <a:prstGeom prst="rect">
              <a:avLst/>
            </a:prstGeom>
          </p:spPr>
        </p:pic>
        <p:cxnSp>
          <p:nvCxnSpPr>
            <p:cNvPr id="11" name="Connecteur droit 10">
              <a:extLst>
                <a:ext uri="{FF2B5EF4-FFF2-40B4-BE49-F238E27FC236}">
                  <a16:creationId xmlns:a16="http://schemas.microsoft.com/office/drawing/2014/main" id="{56EAB4EE-494D-4094-826D-31623C8B0561}"/>
                </a:ext>
              </a:extLst>
            </p:cNvPr>
            <p:cNvCxnSpPr/>
            <p:nvPr/>
          </p:nvCxnSpPr>
          <p:spPr>
            <a:xfrm>
              <a:off x="8312583" y="2421653"/>
              <a:ext cx="1936736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ZoneTexte 28">
            <a:extLst>
              <a:ext uri="{FF2B5EF4-FFF2-40B4-BE49-F238E27FC236}">
                <a16:creationId xmlns:a16="http://schemas.microsoft.com/office/drawing/2014/main" id="{BE23DA49-ED26-4945-8667-D874191AE0BE}"/>
              </a:ext>
            </a:extLst>
          </p:cNvPr>
          <p:cNvSpPr txBox="1"/>
          <p:nvPr/>
        </p:nvSpPr>
        <p:spPr>
          <a:xfrm>
            <a:off x="6193208" y="4317116"/>
            <a:ext cx="5721651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800" b="1" u="sng" dirty="0"/>
              <a:t>/!\</a:t>
            </a:r>
            <a:r>
              <a:rPr lang="fr-FR" dirty="0"/>
              <a:t> Même si cela ressemble à du HTML, ce n’est pas du HTML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endParaRPr lang="fr-FR" dirty="0"/>
          </a:p>
        </p:txBody>
      </p:sp>
      <p:pic>
        <p:nvPicPr>
          <p:cNvPr id="26" name="Image 25">
            <a:extLst>
              <a:ext uri="{FF2B5EF4-FFF2-40B4-BE49-F238E27FC236}">
                <a16:creationId xmlns:a16="http://schemas.microsoft.com/office/drawing/2014/main" id="{56B07A86-2BA9-4893-A1A0-6A39040DA4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9517" y="5187846"/>
            <a:ext cx="4524375" cy="914400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84B9C285-8E04-44A6-8D51-3D28184D0C32}"/>
              </a:ext>
            </a:extLst>
          </p:cNvPr>
          <p:cNvSpPr txBox="1"/>
          <p:nvPr/>
        </p:nvSpPr>
        <p:spPr>
          <a:xfrm>
            <a:off x="-40863" y="4221827"/>
            <a:ext cx="1270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ü"/>
            </a:pPr>
            <a:r>
              <a:rPr lang="fr-FR" sz="4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107879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B873CED0-8871-4B19-B84B-C1A77A2B84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9923" y="1433512"/>
            <a:ext cx="6715125" cy="3990975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DE0C0896-5587-44F4-B0EC-1497E0582C34}"/>
              </a:ext>
            </a:extLst>
          </p:cNvPr>
          <p:cNvSpPr txBox="1"/>
          <p:nvPr/>
        </p:nvSpPr>
        <p:spPr>
          <a:xfrm>
            <a:off x="2236644" y="0"/>
            <a:ext cx="92687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/>
              <a:t>Training Time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D9490FBE-91F5-433E-BB3B-F86E516D6332}"/>
              </a:ext>
            </a:extLst>
          </p:cNvPr>
          <p:cNvSpPr txBox="1"/>
          <p:nvPr/>
        </p:nvSpPr>
        <p:spPr>
          <a:xfrm>
            <a:off x="2329777" y="5782734"/>
            <a:ext cx="92687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 err="1"/>
              <a:t>React</a:t>
            </a:r>
            <a:r>
              <a:rPr lang="fr-FR" sz="2400" b="1" dirty="0"/>
              <a:t> E03 : Du JavaScript au </a:t>
            </a:r>
            <a:r>
              <a:rPr lang="fr-FR" sz="2400" b="1" dirty="0" err="1"/>
              <a:t>React</a:t>
            </a:r>
            <a:r>
              <a:rPr lang="fr-FR" sz="2400" b="1" dirty="0"/>
              <a:t> Exo 1 à 4  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15230B95-D590-42E9-90DF-4B186E433647}"/>
              </a:ext>
            </a:extLst>
          </p:cNvPr>
          <p:cNvSpPr txBox="1"/>
          <p:nvPr/>
        </p:nvSpPr>
        <p:spPr>
          <a:xfrm>
            <a:off x="-40863" y="4221827"/>
            <a:ext cx="1270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ü"/>
            </a:pPr>
            <a:r>
              <a:rPr lang="fr-FR" sz="4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320532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F143A286-1829-459F-8753-745540F42FDB}"/>
              </a:ext>
            </a:extLst>
          </p:cNvPr>
          <p:cNvSpPr txBox="1"/>
          <p:nvPr/>
        </p:nvSpPr>
        <p:spPr>
          <a:xfrm>
            <a:off x="-40340" y="4204522"/>
            <a:ext cx="1270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ü"/>
            </a:pPr>
            <a:r>
              <a:rPr lang="fr-FR" sz="4000" dirty="0"/>
              <a:t> 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408373BA-FA63-40AB-B645-A821FFC0F6DD}"/>
              </a:ext>
            </a:extLst>
          </p:cNvPr>
          <p:cNvSpPr txBox="1"/>
          <p:nvPr/>
        </p:nvSpPr>
        <p:spPr>
          <a:xfrm>
            <a:off x="2236644" y="0"/>
            <a:ext cx="92687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/>
              <a:t>Architecture React – Premier Composant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1B6B2666-9BB3-43B1-BDEE-13DEDEA4BB8B}"/>
              </a:ext>
            </a:extLst>
          </p:cNvPr>
          <p:cNvSpPr txBox="1"/>
          <p:nvPr/>
        </p:nvSpPr>
        <p:spPr>
          <a:xfrm>
            <a:off x="2114535" y="479846"/>
            <a:ext cx="8980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Philosophie de REACT : « Séparation des concepts » - « Atomisation »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BBFDC161-8338-4D28-96DC-8E4978C7C6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0035" y="1391810"/>
            <a:ext cx="3658076" cy="2598003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D2AC8527-8A44-4C25-8693-20FDE33992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752" y="1023937"/>
            <a:ext cx="1543050" cy="2895600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4ED274BC-ABFD-45C2-A4CF-EC3EBC364C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8092" y="1028550"/>
            <a:ext cx="1390650" cy="1571625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7C767381-F966-4126-A5FF-1F2DAA7478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25827" y="1023937"/>
            <a:ext cx="1314450" cy="3333750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6D89A183-4053-419E-958D-03D42BE823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05001" y="1023937"/>
            <a:ext cx="1343025" cy="39624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2F22A43-A4E7-47C3-B768-98F628FF4FF2}"/>
              </a:ext>
            </a:extLst>
          </p:cNvPr>
          <p:cNvSpPr/>
          <p:nvPr/>
        </p:nvSpPr>
        <p:spPr>
          <a:xfrm>
            <a:off x="8320035" y="2471737"/>
            <a:ext cx="1416818" cy="25136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19AA513-3182-4FAA-9206-004C3753A983}"/>
              </a:ext>
            </a:extLst>
          </p:cNvPr>
          <p:cNvSpPr/>
          <p:nvPr/>
        </p:nvSpPr>
        <p:spPr>
          <a:xfrm>
            <a:off x="8320035" y="1415908"/>
            <a:ext cx="3658076" cy="70429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305E213-3A2E-4590-99A6-F1D6AFB75E04}"/>
              </a:ext>
            </a:extLst>
          </p:cNvPr>
          <p:cNvSpPr/>
          <p:nvPr/>
        </p:nvSpPr>
        <p:spPr>
          <a:xfrm>
            <a:off x="8321709" y="2834400"/>
            <a:ext cx="3658076" cy="114474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F4A02AA-0959-4103-8DA5-E81F11B21781}"/>
              </a:ext>
            </a:extLst>
          </p:cNvPr>
          <p:cNvSpPr/>
          <p:nvPr/>
        </p:nvSpPr>
        <p:spPr>
          <a:xfrm>
            <a:off x="8239648" y="1292662"/>
            <a:ext cx="3838471" cy="2817113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1CE4A27-B3D6-4390-889E-50026D57078B}"/>
              </a:ext>
            </a:extLst>
          </p:cNvPr>
          <p:cNvSpPr/>
          <p:nvPr/>
        </p:nvSpPr>
        <p:spPr>
          <a:xfrm>
            <a:off x="8400421" y="2886239"/>
            <a:ext cx="3496827" cy="353943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2916FDE-35E5-4CA5-B7B3-A6E6B0A56FA0}"/>
              </a:ext>
            </a:extLst>
          </p:cNvPr>
          <p:cNvSpPr/>
          <p:nvPr/>
        </p:nvSpPr>
        <p:spPr>
          <a:xfrm>
            <a:off x="8412144" y="3219510"/>
            <a:ext cx="3496827" cy="353943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266A42C-416B-4D1A-B585-94D0E2152B03}"/>
              </a:ext>
            </a:extLst>
          </p:cNvPr>
          <p:cNvSpPr/>
          <p:nvPr/>
        </p:nvSpPr>
        <p:spPr>
          <a:xfrm>
            <a:off x="8393722" y="3552779"/>
            <a:ext cx="3496827" cy="353943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E9246F90-E9E5-4041-BE27-1ED27A570993}"/>
              </a:ext>
            </a:extLst>
          </p:cNvPr>
          <p:cNvSpPr txBox="1"/>
          <p:nvPr/>
        </p:nvSpPr>
        <p:spPr>
          <a:xfrm>
            <a:off x="2114535" y="5418656"/>
            <a:ext cx="8980931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On défini le périmètre d’un composant :</a:t>
            </a:r>
          </a:p>
          <a:p>
            <a:pPr>
              <a:lnSpc>
                <a:spcPct val="150000"/>
              </a:lnSpc>
            </a:pPr>
            <a:r>
              <a:rPr lang="fr-FR" dirty="0"/>
              <a:t>- Par concept</a:t>
            </a:r>
          </a:p>
          <a:p>
            <a:r>
              <a:rPr lang="fr-FR" dirty="0"/>
              <a:t>- Par besoin de passage de propriété</a:t>
            </a:r>
          </a:p>
        </p:txBody>
      </p:sp>
    </p:spTree>
    <p:extLst>
      <p:ext uri="{BB962C8B-B14F-4D97-AF65-F5344CB8AC3E}">
        <p14:creationId xmlns:p14="http://schemas.microsoft.com/office/powerpoint/2010/main" val="8543455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F143A286-1829-459F-8753-745540F42FDB}"/>
              </a:ext>
            </a:extLst>
          </p:cNvPr>
          <p:cNvSpPr txBox="1"/>
          <p:nvPr/>
        </p:nvSpPr>
        <p:spPr>
          <a:xfrm>
            <a:off x="-41426" y="4195954"/>
            <a:ext cx="1270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ü"/>
            </a:pPr>
            <a:r>
              <a:rPr lang="fr-FR" sz="4000" dirty="0"/>
              <a:t> </a:t>
            </a:r>
          </a:p>
        </p:txBody>
      </p:sp>
      <p:pic>
        <p:nvPicPr>
          <p:cNvPr id="24" name="Image 23">
            <a:extLst>
              <a:ext uri="{FF2B5EF4-FFF2-40B4-BE49-F238E27FC236}">
                <a16:creationId xmlns:a16="http://schemas.microsoft.com/office/drawing/2014/main" id="{5E77D6F1-D614-46F1-A581-FC55A29EF0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6257" y="164391"/>
            <a:ext cx="1390650" cy="1571625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B81420FE-F609-42A1-9B30-CDB756D1E2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6257" y="1960188"/>
            <a:ext cx="3753845" cy="1792111"/>
          </a:xfrm>
          <a:prstGeom prst="rect">
            <a:avLst/>
          </a:prstGeom>
        </p:spPr>
      </p:pic>
      <p:sp>
        <p:nvSpPr>
          <p:cNvPr id="27" name="ZoneTexte 26">
            <a:extLst>
              <a:ext uri="{FF2B5EF4-FFF2-40B4-BE49-F238E27FC236}">
                <a16:creationId xmlns:a16="http://schemas.microsoft.com/office/drawing/2014/main" id="{4B79089A-4943-43BB-9ED9-31896277B988}"/>
              </a:ext>
            </a:extLst>
          </p:cNvPr>
          <p:cNvSpPr txBox="1"/>
          <p:nvPr/>
        </p:nvSpPr>
        <p:spPr>
          <a:xfrm>
            <a:off x="2236644" y="0"/>
            <a:ext cx="92687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/>
              <a:t>Architecture React – Premier Composant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5784E183-E086-459F-B9A0-E6F63246CD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1352" y="2402837"/>
            <a:ext cx="3753845" cy="1212465"/>
          </a:xfrm>
          <a:prstGeom prst="rect">
            <a:avLst/>
          </a:prstGeom>
        </p:spPr>
      </p:pic>
      <p:cxnSp>
        <p:nvCxnSpPr>
          <p:cNvPr id="28" name="Connecteur droit avec flèche 27">
            <a:extLst>
              <a:ext uri="{FF2B5EF4-FFF2-40B4-BE49-F238E27FC236}">
                <a16:creationId xmlns:a16="http://schemas.microsoft.com/office/drawing/2014/main" id="{B9C4E4CC-35D6-4069-B314-49A046AAFBF8}"/>
              </a:ext>
            </a:extLst>
          </p:cNvPr>
          <p:cNvCxnSpPr>
            <a:cxnSpLocks/>
          </p:cNvCxnSpPr>
          <p:nvPr/>
        </p:nvCxnSpPr>
        <p:spPr>
          <a:xfrm>
            <a:off x="5094514" y="2769577"/>
            <a:ext cx="2676838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Image 33">
            <a:extLst>
              <a:ext uri="{FF2B5EF4-FFF2-40B4-BE49-F238E27FC236}">
                <a16:creationId xmlns:a16="http://schemas.microsoft.com/office/drawing/2014/main" id="{0B232F30-B643-4BD0-9724-91C9B96568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1352" y="837917"/>
            <a:ext cx="2865664" cy="1243820"/>
          </a:xfrm>
          <a:prstGeom prst="rect">
            <a:avLst/>
          </a:prstGeom>
        </p:spPr>
      </p:pic>
      <p:pic>
        <p:nvPicPr>
          <p:cNvPr id="35" name="Image 34">
            <a:extLst>
              <a:ext uri="{FF2B5EF4-FFF2-40B4-BE49-F238E27FC236}">
                <a16:creationId xmlns:a16="http://schemas.microsoft.com/office/drawing/2014/main" id="{4BD5D8C3-595E-41E4-8C2C-73BB90AFCE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71352" y="3958292"/>
            <a:ext cx="1770756" cy="296499"/>
          </a:xfrm>
          <a:prstGeom prst="rect">
            <a:avLst/>
          </a:prstGeom>
        </p:spPr>
      </p:pic>
      <p:cxnSp>
        <p:nvCxnSpPr>
          <p:cNvPr id="37" name="Connecteur : en angle 36">
            <a:extLst>
              <a:ext uri="{FF2B5EF4-FFF2-40B4-BE49-F238E27FC236}">
                <a16:creationId xmlns:a16="http://schemas.microsoft.com/office/drawing/2014/main" id="{B41FFF8E-DA32-46EB-9C03-DD60C6248D85}"/>
              </a:ext>
            </a:extLst>
          </p:cNvPr>
          <p:cNvCxnSpPr>
            <a:stCxn id="35" idx="1"/>
            <a:endCxn id="7" idx="2"/>
          </p:cNvCxnSpPr>
          <p:nvPr/>
        </p:nvCxnSpPr>
        <p:spPr>
          <a:xfrm rot="10800000">
            <a:off x="4033180" y="3752300"/>
            <a:ext cx="3738172" cy="354243"/>
          </a:xfrm>
          <a:prstGeom prst="bentConnector2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FDD97F2C-BAAC-44BD-A28C-C4DDF361A036}"/>
              </a:ext>
            </a:extLst>
          </p:cNvPr>
          <p:cNvSpPr/>
          <p:nvPr/>
        </p:nvSpPr>
        <p:spPr>
          <a:xfrm>
            <a:off x="7576197" y="653143"/>
            <a:ext cx="4119825" cy="37379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8678A99-D634-4E92-943D-CEC7CADCAB75}"/>
              </a:ext>
            </a:extLst>
          </p:cNvPr>
          <p:cNvSpPr/>
          <p:nvPr/>
        </p:nvSpPr>
        <p:spPr>
          <a:xfrm>
            <a:off x="2061586" y="1860621"/>
            <a:ext cx="3927231" cy="229939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4" name="Connecteur : en angle 43">
            <a:extLst>
              <a:ext uri="{FF2B5EF4-FFF2-40B4-BE49-F238E27FC236}">
                <a16:creationId xmlns:a16="http://schemas.microsoft.com/office/drawing/2014/main" id="{951DEF4C-2B7A-4618-B26B-6FC5ABA9C46D}"/>
              </a:ext>
            </a:extLst>
          </p:cNvPr>
          <p:cNvCxnSpPr>
            <a:stCxn id="24" idx="3"/>
            <a:endCxn id="7" idx="0"/>
          </p:cNvCxnSpPr>
          <p:nvPr/>
        </p:nvCxnSpPr>
        <p:spPr>
          <a:xfrm>
            <a:off x="3546907" y="950204"/>
            <a:ext cx="486273" cy="1009984"/>
          </a:xfrm>
          <a:prstGeom prst="bentConnector2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eur droit avec flèche 44">
            <a:extLst>
              <a:ext uri="{FF2B5EF4-FFF2-40B4-BE49-F238E27FC236}">
                <a16:creationId xmlns:a16="http://schemas.microsoft.com/office/drawing/2014/main" id="{43E2E02C-5253-43E5-9E7B-3EB0965D57AA}"/>
              </a:ext>
            </a:extLst>
          </p:cNvPr>
          <p:cNvCxnSpPr>
            <a:cxnSpLocks/>
          </p:cNvCxnSpPr>
          <p:nvPr/>
        </p:nvCxnSpPr>
        <p:spPr>
          <a:xfrm>
            <a:off x="10439382" y="1354532"/>
            <a:ext cx="1481343" cy="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eur droit avec flèche 45">
            <a:extLst>
              <a:ext uri="{FF2B5EF4-FFF2-40B4-BE49-F238E27FC236}">
                <a16:creationId xmlns:a16="http://schemas.microsoft.com/office/drawing/2014/main" id="{76D48541-73B2-4A09-8F64-570FD74B05BE}"/>
              </a:ext>
            </a:extLst>
          </p:cNvPr>
          <p:cNvCxnSpPr>
            <a:cxnSpLocks/>
          </p:cNvCxnSpPr>
          <p:nvPr/>
        </p:nvCxnSpPr>
        <p:spPr>
          <a:xfrm>
            <a:off x="10591782" y="1506932"/>
            <a:ext cx="1481343" cy="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eur droit avec flèche 46">
            <a:extLst>
              <a:ext uri="{FF2B5EF4-FFF2-40B4-BE49-F238E27FC236}">
                <a16:creationId xmlns:a16="http://schemas.microsoft.com/office/drawing/2014/main" id="{410DDD8E-FE18-4D7F-851E-E2B5E7700E67}"/>
              </a:ext>
            </a:extLst>
          </p:cNvPr>
          <p:cNvCxnSpPr>
            <a:cxnSpLocks/>
          </p:cNvCxnSpPr>
          <p:nvPr/>
        </p:nvCxnSpPr>
        <p:spPr>
          <a:xfrm>
            <a:off x="10409834" y="1659332"/>
            <a:ext cx="1481343" cy="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 : en angle 47">
            <a:extLst>
              <a:ext uri="{FF2B5EF4-FFF2-40B4-BE49-F238E27FC236}">
                <a16:creationId xmlns:a16="http://schemas.microsoft.com/office/drawing/2014/main" id="{D5B1496C-6ED4-404F-AC06-A580C19B27DA}"/>
              </a:ext>
            </a:extLst>
          </p:cNvPr>
          <p:cNvCxnSpPr/>
          <p:nvPr/>
        </p:nvCxnSpPr>
        <p:spPr>
          <a:xfrm rot="10800000">
            <a:off x="10918064" y="3618718"/>
            <a:ext cx="2542677" cy="324098"/>
          </a:xfrm>
          <a:prstGeom prst="bentConnector2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 : coins arrondis 51">
            <a:extLst>
              <a:ext uri="{FF2B5EF4-FFF2-40B4-BE49-F238E27FC236}">
                <a16:creationId xmlns:a16="http://schemas.microsoft.com/office/drawing/2014/main" id="{36E86B0A-2135-4CB8-AA33-FBFE07CE8CFE}"/>
              </a:ext>
            </a:extLst>
          </p:cNvPr>
          <p:cNvSpPr/>
          <p:nvPr/>
        </p:nvSpPr>
        <p:spPr>
          <a:xfrm>
            <a:off x="2061586" y="4259586"/>
            <a:ext cx="4319116" cy="2598414"/>
          </a:xfrm>
          <a:prstGeom prst="roundRect">
            <a:avLst>
              <a:gd name="adj" fmla="val 5066"/>
            </a:avLst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9" name="Connecteur : en angle 48">
            <a:extLst>
              <a:ext uri="{FF2B5EF4-FFF2-40B4-BE49-F238E27FC236}">
                <a16:creationId xmlns:a16="http://schemas.microsoft.com/office/drawing/2014/main" id="{55CE941A-5BFB-42B0-B1AA-6D7B3760D4F8}"/>
              </a:ext>
            </a:extLst>
          </p:cNvPr>
          <p:cNvCxnSpPr/>
          <p:nvPr/>
        </p:nvCxnSpPr>
        <p:spPr>
          <a:xfrm rot="10800000">
            <a:off x="10547085" y="4004543"/>
            <a:ext cx="2542677" cy="324098"/>
          </a:xfrm>
          <a:prstGeom prst="bentConnector2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eur : en angle 49">
            <a:extLst>
              <a:ext uri="{FF2B5EF4-FFF2-40B4-BE49-F238E27FC236}">
                <a16:creationId xmlns:a16="http://schemas.microsoft.com/office/drawing/2014/main" id="{3FE0CEE9-7D2F-4998-B982-C84891BAFD00}"/>
              </a:ext>
            </a:extLst>
          </p:cNvPr>
          <p:cNvCxnSpPr/>
          <p:nvPr/>
        </p:nvCxnSpPr>
        <p:spPr>
          <a:xfrm rot="10800000">
            <a:off x="10764428" y="3817837"/>
            <a:ext cx="2542677" cy="324098"/>
          </a:xfrm>
          <a:prstGeom prst="bentConnector2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ZoneTexte 50">
            <a:extLst>
              <a:ext uri="{FF2B5EF4-FFF2-40B4-BE49-F238E27FC236}">
                <a16:creationId xmlns:a16="http://schemas.microsoft.com/office/drawing/2014/main" id="{E1A0890B-8F8A-43E5-861E-FE5696CFDBB0}"/>
              </a:ext>
            </a:extLst>
          </p:cNvPr>
          <p:cNvSpPr txBox="1"/>
          <p:nvPr/>
        </p:nvSpPr>
        <p:spPr>
          <a:xfrm>
            <a:off x="2118131" y="4259586"/>
            <a:ext cx="4752871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import de librairies (externe)</a:t>
            </a:r>
          </a:p>
          <a:p>
            <a:r>
              <a:rPr lang="fr-FR" sz="1400" dirty="0"/>
              <a:t>import de composants ou style (interne)</a:t>
            </a:r>
            <a:br>
              <a:rPr lang="fr-FR" sz="1400" dirty="0"/>
            </a:br>
            <a:br>
              <a:rPr lang="fr-FR" sz="1400" dirty="0"/>
            </a:br>
            <a:r>
              <a:rPr lang="fr-FR" sz="1400" dirty="0" err="1"/>
              <a:t>const</a:t>
            </a:r>
            <a:r>
              <a:rPr lang="fr-FR" sz="1400" dirty="0"/>
              <a:t> = </a:t>
            </a:r>
            <a:r>
              <a:rPr lang="fr-FR" sz="1400" b="1" u="sng" dirty="0" err="1">
                <a:solidFill>
                  <a:srgbClr val="FF0000"/>
                </a:solidFill>
                <a:highlight>
                  <a:srgbClr val="FFFF00"/>
                </a:highlight>
              </a:rPr>
              <a:t>C</a:t>
            </a:r>
            <a:r>
              <a:rPr lang="fr-FR" sz="1400" dirty="0" err="1"/>
              <a:t>omposantTruc</a:t>
            </a:r>
            <a:r>
              <a:rPr lang="fr-FR" sz="1400" dirty="0"/>
              <a:t> = () =&gt; {</a:t>
            </a:r>
          </a:p>
          <a:p>
            <a:r>
              <a:rPr lang="fr-FR" sz="1400" dirty="0"/>
              <a:t>	return (</a:t>
            </a:r>
          </a:p>
          <a:p>
            <a:r>
              <a:rPr lang="fr-FR" sz="1400" dirty="0"/>
              <a:t>		&lt;div&gt;</a:t>
            </a:r>
            <a:br>
              <a:rPr lang="fr-FR" sz="1400" dirty="0"/>
            </a:br>
            <a:r>
              <a:rPr lang="fr-FR" sz="1400" dirty="0"/>
              <a:t>		        </a:t>
            </a:r>
            <a:r>
              <a:rPr lang="fr-FR" sz="1400" dirty="0" err="1"/>
              <a:t>Blabla</a:t>
            </a:r>
            <a:br>
              <a:rPr lang="fr-FR" sz="1400" dirty="0"/>
            </a:br>
            <a:r>
              <a:rPr lang="fr-FR" sz="1400" dirty="0"/>
              <a:t>		        &lt;</a:t>
            </a:r>
            <a:r>
              <a:rPr lang="fr-FR" sz="1400" b="1" u="sng" dirty="0" err="1">
                <a:solidFill>
                  <a:srgbClr val="FF0000"/>
                </a:solidFill>
                <a:highlight>
                  <a:srgbClr val="FFFF00"/>
                </a:highlight>
              </a:rPr>
              <a:t>A</a:t>
            </a:r>
            <a:r>
              <a:rPr lang="fr-FR" sz="1400" dirty="0" err="1"/>
              <a:t>utreComposantTruc</a:t>
            </a:r>
            <a:r>
              <a:rPr lang="fr-FR" sz="1400" dirty="0"/>
              <a:t> /&gt;</a:t>
            </a:r>
            <a:br>
              <a:rPr lang="fr-FR" sz="1400" dirty="0"/>
            </a:br>
            <a:r>
              <a:rPr lang="fr-FR" sz="1400" dirty="0"/>
              <a:t>		&lt;/div&gt;  ); };</a:t>
            </a:r>
            <a:br>
              <a:rPr lang="fr-FR" sz="1400" dirty="0"/>
            </a:br>
            <a:br>
              <a:rPr lang="fr-FR" sz="1400" dirty="0"/>
            </a:br>
            <a:r>
              <a:rPr lang="fr-FR" sz="1400" dirty="0"/>
              <a:t>export default </a:t>
            </a:r>
            <a:r>
              <a:rPr lang="fr-FR" sz="1400" b="1" u="sng" dirty="0" err="1">
                <a:solidFill>
                  <a:srgbClr val="FF0000"/>
                </a:solidFill>
                <a:highlight>
                  <a:srgbClr val="FFFF00"/>
                </a:highlight>
              </a:rPr>
              <a:t>C</a:t>
            </a:r>
            <a:r>
              <a:rPr lang="fr-FR" sz="1400" dirty="0" err="1"/>
              <a:t>omposantTruc</a:t>
            </a:r>
            <a:r>
              <a:rPr lang="fr-FR" sz="1400" dirty="0"/>
              <a:t>; </a:t>
            </a:r>
            <a:br>
              <a:rPr lang="fr-FR" sz="1400" dirty="0"/>
            </a:br>
            <a:r>
              <a:rPr lang="fr-FR" sz="1400" dirty="0"/>
              <a:t>	</a:t>
            </a:r>
          </a:p>
          <a:p>
            <a:endParaRPr lang="fr-FR" sz="1400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D34F4564-63D8-4ED0-A1DD-CF72993CC350}"/>
              </a:ext>
            </a:extLst>
          </p:cNvPr>
          <p:cNvSpPr txBox="1"/>
          <p:nvPr/>
        </p:nvSpPr>
        <p:spPr>
          <a:xfrm>
            <a:off x="7080843" y="5300086"/>
            <a:ext cx="44245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La philosophie de </a:t>
            </a:r>
            <a:r>
              <a:rPr lang="fr-FR" dirty="0" err="1"/>
              <a:t>react</a:t>
            </a:r>
            <a:r>
              <a:rPr lang="fr-FR" dirty="0"/>
              <a:t> (séparation des concepts) est possible grâce au système import export</a:t>
            </a:r>
          </a:p>
        </p:txBody>
      </p:sp>
    </p:spTree>
    <p:extLst>
      <p:ext uri="{BB962C8B-B14F-4D97-AF65-F5344CB8AC3E}">
        <p14:creationId xmlns:p14="http://schemas.microsoft.com/office/powerpoint/2010/main" val="9426565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ZoneTexte 26">
            <a:extLst>
              <a:ext uri="{FF2B5EF4-FFF2-40B4-BE49-F238E27FC236}">
                <a16:creationId xmlns:a16="http://schemas.microsoft.com/office/drawing/2014/main" id="{4B79089A-4943-43BB-9ED9-31896277B988}"/>
              </a:ext>
            </a:extLst>
          </p:cNvPr>
          <p:cNvSpPr txBox="1"/>
          <p:nvPr/>
        </p:nvSpPr>
        <p:spPr>
          <a:xfrm>
            <a:off x="2236644" y="0"/>
            <a:ext cx="92687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/>
              <a:t>RAPPEL – Les fonctions / boucles en javascript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52D561DE-D3E6-4D07-8C91-B1BDCC60B3C7}"/>
              </a:ext>
            </a:extLst>
          </p:cNvPr>
          <p:cNvSpPr txBox="1"/>
          <p:nvPr/>
        </p:nvSpPr>
        <p:spPr>
          <a:xfrm>
            <a:off x="-58970" y="5326349"/>
            <a:ext cx="1270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ü"/>
            </a:pPr>
            <a:r>
              <a:rPr lang="fr-FR" sz="4000" dirty="0"/>
              <a:t> </a:t>
            </a:r>
          </a:p>
        </p:txBody>
      </p:sp>
      <p:grpSp>
        <p:nvGrpSpPr>
          <p:cNvPr id="2048" name="Groupe 2047">
            <a:extLst>
              <a:ext uri="{FF2B5EF4-FFF2-40B4-BE49-F238E27FC236}">
                <a16:creationId xmlns:a16="http://schemas.microsoft.com/office/drawing/2014/main" id="{0CABBBFE-1066-4DF9-91AB-7B0A95FF729E}"/>
              </a:ext>
            </a:extLst>
          </p:cNvPr>
          <p:cNvGrpSpPr/>
          <p:nvPr/>
        </p:nvGrpSpPr>
        <p:grpSpPr>
          <a:xfrm>
            <a:off x="2073586" y="1028393"/>
            <a:ext cx="6870479" cy="2694484"/>
            <a:chOff x="2046522" y="526532"/>
            <a:chExt cx="6870479" cy="2694484"/>
          </a:xfrm>
        </p:grpSpPr>
        <p:pic>
          <p:nvPicPr>
            <p:cNvPr id="3" name="Image 2">
              <a:extLst>
                <a:ext uri="{FF2B5EF4-FFF2-40B4-BE49-F238E27FC236}">
                  <a16:creationId xmlns:a16="http://schemas.microsoft.com/office/drawing/2014/main" id="{CD438DD6-DCB7-420A-8E7C-DC34C93CED5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46522" y="862296"/>
              <a:ext cx="3276075" cy="966505"/>
            </a:xfrm>
            <a:prstGeom prst="rect">
              <a:avLst/>
            </a:prstGeom>
          </p:spPr>
        </p:pic>
        <p:sp>
          <p:nvSpPr>
            <p:cNvPr id="4" name="ZoneTexte 3">
              <a:extLst>
                <a:ext uri="{FF2B5EF4-FFF2-40B4-BE49-F238E27FC236}">
                  <a16:creationId xmlns:a16="http://schemas.microsoft.com/office/drawing/2014/main" id="{E5C6EA23-D480-48B4-9CCA-6CD451EEDC41}"/>
                </a:ext>
              </a:extLst>
            </p:cNvPr>
            <p:cNvSpPr txBox="1"/>
            <p:nvPr/>
          </p:nvSpPr>
          <p:spPr>
            <a:xfrm>
              <a:off x="5743845" y="526532"/>
              <a:ext cx="225431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i="1" dirty="0"/>
                <a:t>Nom de la fonction</a:t>
              </a:r>
            </a:p>
          </p:txBody>
        </p:sp>
        <p:sp>
          <p:nvSpPr>
            <p:cNvPr id="10" name="Flèche : angle droit 9">
              <a:extLst>
                <a:ext uri="{FF2B5EF4-FFF2-40B4-BE49-F238E27FC236}">
                  <a16:creationId xmlns:a16="http://schemas.microsoft.com/office/drawing/2014/main" id="{831538F4-702B-48C3-B9FA-7A1D00BFA74E}"/>
                </a:ext>
              </a:extLst>
            </p:cNvPr>
            <p:cNvSpPr/>
            <p:nvPr/>
          </p:nvSpPr>
          <p:spPr>
            <a:xfrm rot="10800000">
              <a:off x="3717513" y="711198"/>
              <a:ext cx="1930811" cy="228851"/>
            </a:xfrm>
            <a:prstGeom prst="bentUpArrow">
              <a:avLst>
                <a:gd name="adj1" fmla="val 1671"/>
                <a:gd name="adj2" fmla="val 17847"/>
                <a:gd name="adj3" fmla="val 26922"/>
              </a:avLst>
            </a:prstGeom>
            <a:solidFill>
              <a:schemeClr val="tx1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21" name="Groupe 20">
              <a:extLst>
                <a:ext uri="{FF2B5EF4-FFF2-40B4-BE49-F238E27FC236}">
                  <a16:creationId xmlns:a16="http://schemas.microsoft.com/office/drawing/2014/main" id="{6C498043-A59D-4A75-A3D8-688A6034329B}"/>
                </a:ext>
              </a:extLst>
            </p:cNvPr>
            <p:cNvGrpSpPr/>
            <p:nvPr/>
          </p:nvGrpSpPr>
          <p:grpSpPr>
            <a:xfrm>
              <a:off x="4714875" y="1054100"/>
              <a:ext cx="985838" cy="377825"/>
              <a:chOff x="4714875" y="1054100"/>
              <a:chExt cx="985838" cy="377825"/>
            </a:xfrm>
          </p:grpSpPr>
          <p:cxnSp>
            <p:nvCxnSpPr>
              <p:cNvPr id="13" name="Connecteur droit avec flèche 12">
                <a:extLst>
                  <a:ext uri="{FF2B5EF4-FFF2-40B4-BE49-F238E27FC236}">
                    <a16:creationId xmlns:a16="http://schemas.microsoft.com/office/drawing/2014/main" id="{41CC8D03-4A51-41AF-8D01-480730F148E1}"/>
                  </a:ext>
                </a:extLst>
              </p:cNvPr>
              <p:cNvCxnSpPr/>
              <p:nvPr/>
            </p:nvCxnSpPr>
            <p:spPr>
              <a:xfrm flipH="1" flipV="1">
                <a:off x="4714875" y="1054100"/>
                <a:ext cx="873125" cy="377825"/>
              </a:xfrm>
              <a:prstGeom prst="straightConnector1">
                <a:avLst/>
              </a:prstGeom>
              <a:ln w="19050">
                <a:solidFill>
                  <a:schemeClr val="tx1">
                    <a:lumMod val="95000"/>
                    <a:lumOff val="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Connecteur droit 16">
                <a:extLst>
                  <a:ext uri="{FF2B5EF4-FFF2-40B4-BE49-F238E27FC236}">
                    <a16:creationId xmlns:a16="http://schemas.microsoft.com/office/drawing/2014/main" id="{4D79E3F3-FB73-429F-997D-2710E29F0D8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85618" y="1430338"/>
                <a:ext cx="115095" cy="0"/>
              </a:xfrm>
              <a:prstGeom prst="line">
                <a:avLst/>
              </a:prstGeom>
              <a:ln w="1905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786103A8-89B5-42B2-986A-2E30FE53BFC2}"/>
                </a:ext>
              </a:extLst>
            </p:cNvPr>
            <p:cNvSpPr/>
            <p:nvPr/>
          </p:nvSpPr>
          <p:spPr>
            <a:xfrm>
              <a:off x="5743574" y="1010335"/>
              <a:ext cx="3173427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fr-FR" sz="1600" i="1" dirty="0"/>
                <a:t>Une liste d'arguments à passer à la fonction, entre parenthèses et séparés par des virgules.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F29E087-2DF4-453A-8476-1E1F60802A83}"/>
                </a:ext>
              </a:extLst>
            </p:cNvPr>
            <p:cNvSpPr/>
            <p:nvPr/>
          </p:nvSpPr>
          <p:spPr>
            <a:xfrm>
              <a:off x="3692963" y="1933665"/>
              <a:ext cx="3974032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fr-FR" sz="1600" i="1" dirty="0"/>
                <a:t>Les instructions JavaScript définissant la fonction, entre accolades, { }.</a:t>
              </a:r>
            </a:p>
          </p:txBody>
        </p:sp>
        <p:cxnSp>
          <p:nvCxnSpPr>
            <p:cNvPr id="24" name="Connecteur droit avec flèche 23">
              <a:extLst>
                <a:ext uri="{FF2B5EF4-FFF2-40B4-BE49-F238E27FC236}">
                  <a16:creationId xmlns:a16="http://schemas.microsoft.com/office/drawing/2014/main" id="{72373DA8-23BF-419B-B857-D656A1DD1F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02455" y="1430339"/>
              <a:ext cx="0" cy="549560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BCA90601-3BD7-400F-A466-845FF17C08C1}"/>
                </a:ext>
              </a:extLst>
            </p:cNvPr>
            <p:cNvSpPr/>
            <p:nvPr/>
          </p:nvSpPr>
          <p:spPr>
            <a:xfrm>
              <a:off x="2046522" y="2636241"/>
              <a:ext cx="3633457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fr-FR" sz="1600" i="1" dirty="0"/>
                <a:t>L'instruction return spécifie la valeur qui est renvoyée par la fonction.</a:t>
              </a:r>
            </a:p>
          </p:txBody>
        </p:sp>
        <p:cxnSp>
          <p:nvCxnSpPr>
            <p:cNvPr id="32" name="Connecteur droit avec flèche 31">
              <a:extLst>
                <a:ext uri="{FF2B5EF4-FFF2-40B4-BE49-F238E27FC236}">
                  <a16:creationId xmlns:a16="http://schemas.microsoft.com/office/drawing/2014/main" id="{F4649715-66CB-4BF4-9B68-F97D3A022F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30990" y="1384105"/>
              <a:ext cx="0" cy="1252136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56" name="Rectangle : coins arrondis 2055">
            <a:extLst>
              <a:ext uri="{FF2B5EF4-FFF2-40B4-BE49-F238E27FC236}">
                <a16:creationId xmlns:a16="http://schemas.microsoft.com/office/drawing/2014/main" id="{B92D0A72-5F8F-442A-B6E2-414ED9B25CD2}"/>
              </a:ext>
            </a:extLst>
          </p:cNvPr>
          <p:cNvSpPr/>
          <p:nvPr/>
        </p:nvSpPr>
        <p:spPr>
          <a:xfrm>
            <a:off x="8926717" y="552261"/>
            <a:ext cx="3195873" cy="3539905"/>
          </a:xfrm>
          <a:prstGeom prst="roundRect">
            <a:avLst>
              <a:gd name="adj" fmla="val 3624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BE337A28-60A5-4B5B-81FF-BDD46FC990FD}"/>
              </a:ext>
            </a:extLst>
          </p:cNvPr>
          <p:cNvSpPr txBox="1"/>
          <p:nvPr/>
        </p:nvSpPr>
        <p:spPr>
          <a:xfrm>
            <a:off x="2073586" y="4101220"/>
            <a:ext cx="4662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Différence entre L’instance et la définition :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0B93900F-1AA7-481C-91D1-D10346A61C07}"/>
              </a:ext>
            </a:extLst>
          </p:cNvPr>
          <p:cNvSpPr txBox="1"/>
          <p:nvPr/>
        </p:nvSpPr>
        <p:spPr>
          <a:xfrm>
            <a:off x="2073586" y="560363"/>
            <a:ext cx="4662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Les fonctions Javascript :</a:t>
            </a:r>
          </a:p>
        </p:txBody>
      </p:sp>
      <p:pic>
        <p:nvPicPr>
          <p:cNvPr id="2050" name="Image 2049">
            <a:extLst>
              <a:ext uri="{FF2B5EF4-FFF2-40B4-BE49-F238E27FC236}">
                <a16:creationId xmlns:a16="http://schemas.microsoft.com/office/drawing/2014/main" id="{C33E07B0-894B-4D22-9933-AC4C08046F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256" r="5075" b="42626"/>
          <a:stretch/>
        </p:blipFill>
        <p:spPr>
          <a:xfrm>
            <a:off x="2236644" y="4663770"/>
            <a:ext cx="2335795" cy="1846790"/>
          </a:xfrm>
          <a:prstGeom prst="rect">
            <a:avLst/>
          </a:prstGeom>
        </p:spPr>
      </p:pic>
      <p:pic>
        <p:nvPicPr>
          <p:cNvPr id="39" name="Image 38">
            <a:extLst>
              <a:ext uri="{FF2B5EF4-FFF2-40B4-BE49-F238E27FC236}">
                <a16:creationId xmlns:a16="http://schemas.microsoft.com/office/drawing/2014/main" id="{E8675741-7DBD-4635-B4E0-5DF2F1A567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864" t="58769" r="4472" b="1573"/>
          <a:stretch/>
        </p:blipFill>
        <p:spPr>
          <a:xfrm>
            <a:off x="7431387" y="4888935"/>
            <a:ext cx="2362954" cy="1276538"/>
          </a:xfrm>
          <a:prstGeom prst="rect">
            <a:avLst/>
          </a:prstGeom>
        </p:spPr>
      </p:pic>
      <p:grpSp>
        <p:nvGrpSpPr>
          <p:cNvPr id="2055" name="Groupe 2054">
            <a:extLst>
              <a:ext uri="{FF2B5EF4-FFF2-40B4-BE49-F238E27FC236}">
                <a16:creationId xmlns:a16="http://schemas.microsoft.com/office/drawing/2014/main" id="{7DE1EF0A-1EA7-4EF7-B022-C24C79D2133D}"/>
              </a:ext>
            </a:extLst>
          </p:cNvPr>
          <p:cNvGrpSpPr/>
          <p:nvPr/>
        </p:nvGrpSpPr>
        <p:grpSpPr>
          <a:xfrm>
            <a:off x="8884649" y="499343"/>
            <a:ext cx="3419009" cy="3606261"/>
            <a:chOff x="8703580" y="2345318"/>
            <a:chExt cx="3419009" cy="3606261"/>
          </a:xfrm>
        </p:grpSpPr>
        <p:pic>
          <p:nvPicPr>
            <p:cNvPr id="2052" name="Image 2051">
              <a:extLst>
                <a:ext uri="{FF2B5EF4-FFF2-40B4-BE49-F238E27FC236}">
                  <a16:creationId xmlns:a16="http://schemas.microsoft.com/office/drawing/2014/main" id="{9AEDFD6A-4964-4A25-8A08-768A9D6240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028403" y="3315685"/>
              <a:ext cx="2509416" cy="1761417"/>
            </a:xfrm>
            <a:prstGeom prst="rect">
              <a:avLst/>
            </a:prstGeom>
          </p:spPr>
        </p:pic>
        <p:sp>
          <p:nvSpPr>
            <p:cNvPr id="41" name="ZoneTexte 40">
              <a:extLst>
                <a:ext uri="{FF2B5EF4-FFF2-40B4-BE49-F238E27FC236}">
                  <a16:creationId xmlns:a16="http://schemas.microsoft.com/office/drawing/2014/main" id="{0DBEACC8-0A22-4BA0-9E8F-BFEF9C8AE227}"/>
                </a:ext>
              </a:extLst>
            </p:cNvPr>
            <p:cNvSpPr txBox="1"/>
            <p:nvPr/>
          </p:nvSpPr>
          <p:spPr>
            <a:xfrm>
              <a:off x="9691188" y="2345318"/>
              <a:ext cx="12517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Paramètres </a:t>
              </a:r>
            </a:p>
          </p:txBody>
        </p:sp>
        <p:sp>
          <p:nvSpPr>
            <p:cNvPr id="42" name="ZoneTexte 41">
              <a:extLst>
                <a:ext uri="{FF2B5EF4-FFF2-40B4-BE49-F238E27FC236}">
                  <a16:creationId xmlns:a16="http://schemas.microsoft.com/office/drawing/2014/main" id="{689FAAC5-5411-4519-B40C-A521A3FBCC3B}"/>
                </a:ext>
              </a:extLst>
            </p:cNvPr>
            <p:cNvSpPr txBox="1"/>
            <p:nvPr/>
          </p:nvSpPr>
          <p:spPr>
            <a:xfrm>
              <a:off x="8703580" y="5582247"/>
              <a:ext cx="12517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Return ….</a:t>
              </a:r>
            </a:p>
          </p:txBody>
        </p:sp>
        <p:sp>
          <p:nvSpPr>
            <p:cNvPr id="43" name="ZoneTexte 42">
              <a:extLst>
                <a:ext uri="{FF2B5EF4-FFF2-40B4-BE49-F238E27FC236}">
                  <a16:creationId xmlns:a16="http://schemas.microsoft.com/office/drawing/2014/main" id="{F38299BE-E6A6-4EC4-9F73-C12891BB963C}"/>
                </a:ext>
              </a:extLst>
            </p:cNvPr>
            <p:cNvSpPr txBox="1"/>
            <p:nvPr/>
          </p:nvSpPr>
          <p:spPr>
            <a:xfrm>
              <a:off x="10576138" y="5570976"/>
              <a:ext cx="15464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Pas de return</a:t>
              </a:r>
            </a:p>
          </p:txBody>
        </p:sp>
        <p:sp>
          <p:nvSpPr>
            <p:cNvPr id="2054" name="Flèche : bas 2053">
              <a:extLst>
                <a:ext uri="{FF2B5EF4-FFF2-40B4-BE49-F238E27FC236}">
                  <a16:creationId xmlns:a16="http://schemas.microsoft.com/office/drawing/2014/main" id="{E350FF78-4128-4333-B83E-64B53282B676}"/>
                </a:ext>
              </a:extLst>
            </p:cNvPr>
            <p:cNvSpPr/>
            <p:nvPr/>
          </p:nvSpPr>
          <p:spPr>
            <a:xfrm>
              <a:off x="10088257" y="2714650"/>
              <a:ext cx="457637" cy="510222"/>
            </a:xfrm>
            <a:prstGeom prst="downArrow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5" name="Flèche : bas 44">
              <a:extLst>
                <a:ext uri="{FF2B5EF4-FFF2-40B4-BE49-F238E27FC236}">
                  <a16:creationId xmlns:a16="http://schemas.microsoft.com/office/drawing/2014/main" id="{2BE303D6-F05A-4123-829B-F597D9AD715F}"/>
                </a:ext>
              </a:extLst>
            </p:cNvPr>
            <p:cNvSpPr/>
            <p:nvPr/>
          </p:nvSpPr>
          <p:spPr>
            <a:xfrm>
              <a:off x="8911981" y="4982604"/>
              <a:ext cx="457637" cy="510222"/>
            </a:xfrm>
            <a:prstGeom prst="downArrow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6" name="Flèche : bas 45">
              <a:extLst>
                <a:ext uri="{FF2B5EF4-FFF2-40B4-BE49-F238E27FC236}">
                  <a16:creationId xmlns:a16="http://schemas.microsoft.com/office/drawing/2014/main" id="{76CF3AD9-B415-48A5-AEF9-FE5E9546D215}"/>
                </a:ext>
              </a:extLst>
            </p:cNvPr>
            <p:cNvSpPr/>
            <p:nvPr/>
          </p:nvSpPr>
          <p:spPr>
            <a:xfrm>
              <a:off x="11120544" y="4981928"/>
              <a:ext cx="457637" cy="510222"/>
            </a:xfrm>
            <a:prstGeom prst="downArrow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49" name="ZoneTexte 48">
            <a:extLst>
              <a:ext uri="{FF2B5EF4-FFF2-40B4-BE49-F238E27FC236}">
                <a16:creationId xmlns:a16="http://schemas.microsoft.com/office/drawing/2014/main" id="{91D1CC05-623F-4FDD-9869-AEA670F497FF}"/>
              </a:ext>
            </a:extLst>
          </p:cNvPr>
          <p:cNvSpPr txBox="1"/>
          <p:nvPr/>
        </p:nvSpPr>
        <p:spPr>
          <a:xfrm>
            <a:off x="7485707" y="4550958"/>
            <a:ext cx="22543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i="1" dirty="0"/>
              <a:t>Définition de la fonction</a:t>
            </a:r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839B98C5-55D5-4917-AC59-0BC2EEF7181F}"/>
              </a:ext>
            </a:extLst>
          </p:cNvPr>
          <p:cNvSpPr txBox="1"/>
          <p:nvPr/>
        </p:nvSpPr>
        <p:spPr>
          <a:xfrm>
            <a:off x="7540028" y="6144092"/>
            <a:ext cx="22543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i="1" dirty="0"/>
              <a:t>Instance de la fonction</a:t>
            </a:r>
          </a:p>
        </p:txBody>
      </p:sp>
    </p:spTree>
    <p:extLst>
      <p:ext uri="{BB962C8B-B14F-4D97-AF65-F5344CB8AC3E}">
        <p14:creationId xmlns:p14="http://schemas.microsoft.com/office/powerpoint/2010/main" val="37524329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ZoneTexte 26">
            <a:extLst>
              <a:ext uri="{FF2B5EF4-FFF2-40B4-BE49-F238E27FC236}">
                <a16:creationId xmlns:a16="http://schemas.microsoft.com/office/drawing/2014/main" id="{4B79089A-4943-43BB-9ED9-31896277B988}"/>
              </a:ext>
            </a:extLst>
          </p:cNvPr>
          <p:cNvSpPr txBox="1"/>
          <p:nvPr/>
        </p:nvSpPr>
        <p:spPr>
          <a:xfrm>
            <a:off x="2236644" y="0"/>
            <a:ext cx="92687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/>
              <a:t>RAPPEL – Les fonctions / boucles en javascript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52D561DE-D3E6-4D07-8C91-B1BDCC60B3C7}"/>
              </a:ext>
            </a:extLst>
          </p:cNvPr>
          <p:cNvSpPr txBox="1"/>
          <p:nvPr/>
        </p:nvSpPr>
        <p:spPr>
          <a:xfrm>
            <a:off x="-49917" y="5344456"/>
            <a:ext cx="1270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ü"/>
            </a:pPr>
            <a:r>
              <a:rPr lang="fr-FR" sz="4000" dirty="0"/>
              <a:t> 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0B93900F-1AA7-481C-91D1-D10346A61C07}"/>
              </a:ext>
            </a:extLst>
          </p:cNvPr>
          <p:cNvSpPr txBox="1"/>
          <p:nvPr/>
        </p:nvSpPr>
        <p:spPr>
          <a:xfrm>
            <a:off x="2073586" y="560363"/>
            <a:ext cx="4662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Les boucles Javascript :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B3A6D09C-A811-4374-9785-D7D9D9AF67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6644" y="1026293"/>
            <a:ext cx="4892270" cy="1834602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3C891EA5-4F63-413B-896A-448AD9DD5C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6644" y="3491740"/>
            <a:ext cx="6779563" cy="2017232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34097FE8-ADFF-4B05-8016-A70578D500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5735" y="5142447"/>
            <a:ext cx="4381298" cy="59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3916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ZoneTexte 26">
            <a:extLst>
              <a:ext uri="{FF2B5EF4-FFF2-40B4-BE49-F238E27FC236}">
                <a16:creationId xmlns:a16="http://schemas.microsoft.com/office/drawing/2014/main" id="{4B79089A-4943-43BB-9ED9-31896277B988}"/>
              </a:ext>
            </a:extLst>
          </p:cNvPr>
          <p:cNvSpPr txBox="1"/>
          <p:nvPr/>
        </p:nvSpPr>
        <p:spPr>
          <a:xfrm>
            <a:off x="2236644" y="0"/>
            <a:ext cx="92687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/>
              <a:t>Le JS autrement – les fonctions fléchées</a:t>
            </a:r>
          </a:p>
        </p:txBody>
      </p:sp>
      <p:pic>
        <p:nvPicPr>
          <p:cNvPr id="2049" name="Picture 1" descr="Olet multiply &#10;i tem &#10;return &#10;function(item) &#10;item; ">
            <a:extLst>
              <a:ext uri="{FF2B5EF4-FFF2-40B4-BE49-F238E27FC236}">
                <a16:creationId xmlns:a16="http://schemas.microsoft.com/office/drawing/2014/main" id="{C2B553A1-76EE-41C1-8448-BE8D8313DB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6643" y="881137"/>
            <a:ext cx="2875683" cy="708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5AF3768E-8F15-4034-9150-3F64761AFD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056153"/>
            <a:ext cx="3685636" cy="381273"/>
          </a:xfrm>
          <a:prstGeom prst="rect">
            <a:avLst/>
          </a:prstGeom>
        </p:spPr>
      </p:pic>
      <p:pic>
        <p:nvPicPr>
          <p:cNvPr id="2051" name="Picture 3" descr="A noter que les parenthèses ne sont obligatoires que si on a plus d'un seul argument. &#10;let add &#10;(iteml, item2) iteml + item2; &#10;Il y a 2 façons d'écrire une fonction fléchée, celle au-dessus et celle-là : &#10;let add &#10;(iteml, item2) { &#10;return iteml + item2; ">
            <a:extLst>
              <a:ext uri="{FF2B5EF4-FFF2-40B4-BE49-F238E27FC236}">
                <a16:creationId xmlns:a16="http://schemas.microsoft.com/office/drawing/2014/main" id="{E69AEE3A-7854-47EC-B7EC-E3F04AC06E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1705" y="1772025"/>
            <a:ext cx="6160295" cy="2256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Connecteur droit avec flèche 4">
            <a:extLst>
              <a:ext uri="{FF2B5EF4-FFF2-40B4-BE49-F238E27FC236}">
                <a16:creationId xmlns:a16="http://schemas.microsoft.com/office/drawing/2014/main" id="{5A86C8DE-CF5D-457E-8114-58402C81901F}"/>
              </a:ext>
            </a:extLst>
          </p:cNvPr>
          <p:cNvCxnSpPr/>
          <p:nvPr/>
        </p:nvCxnSpPr>
        <p:spPr>
          <a:xfrm>
            <a:off x="5112327" y="1215736"/>
            <a:ext cx="983673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eur : en angle 7">
            <a:extLst>
              <a:ext uri="{FF2B5EF4-FFF2-40B4-BE49-F238E27FC236}">
                <a16:creationId xmlns:a16="http://schemas.microsoft.com/office/drawing/2014/main" id="{D54D2757-09FF-4E1E-AC36-DFF9C4E84C21}"/>
              </a:ext>
            </a:extLst>
          </p:cNvPr>
          <p:cNvCxnSpPr>
            <a:cxnSpLocks/>
            <a:stCxn id="2051" idx="1"/>
            <a:endCxn id="2053" idx="1"/>
          </p:cNvCxnSpPr>
          <p:nvPr/>
        </p:nvCxnSpPr>
        <p:spPr>
          <a:xfrm rot="10800000" flipH="1" flipV="1">
            <a:off x="6031704" y="2900069"/>
            <a:ext cx="64295" cy="1851703"/>
          </a:xfrm>
          <a:prstGeom prst="bentConnector3">
            <a:avLst>
              <a:gd name="adj1" fmla="val -355549"/>
            </a:avLst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3" name="Picture 5" descr="Dernier schéma possible, si le callback n'a pas d'argument : On peut soit utiliser un couple de parenthèse, soit un &#10;underscore &#10;() console.log( 'Hello') ; &#10;console . log( 'Hello' ) ; ">
            <a:extLst>
              <a:ext uri="{FF2B5EF4-FFF2-40B4-BE49-F238E27FC236}">
                <a16:creationId xmlns:a16="http://schemas.microsoft.com/office/drawing/2014/main" id="{56E11CA5-31E4-48D5-BF8F-BA3BD0754F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" t="54829" r="70223" b="23611"/>
          <a:stretch/>
        </p:blipFill>
        <p:spPr bwMode="auto">
          <a:xfrm>
            <a:off x="6096000" y="4584402"/>
            <a:ext cx="3186978" cy="334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24D7D0F5-78CE-4299-8525-A80E59D880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63387" y="4751772"/>
            <a:ext cx="3134067" cy="2031739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654332C6-0C53-4140-90B3-E56FC023DDB9}"/>
              </a:ext>
            </a:extLst>
          </p:cNvPr>
          <p:cNvSpPr txBox="1"/>
          <p:nvPr/>
        </p:nvSpPr>
        <p:spPr>
          <a:xfrm>
            <a:off x="2007933" y="4333919"/>
            <a:ext cx="20781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u="sng" dirty="0"/>
              <a:t>/!\ Cas d’un objet :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52D561DE-D3E6-4D07-8C91-B1BDCC60B3C7}"/>
              </a:ext>
            </a:extLst>
          </p:cNvPr>
          <p:cNvSpPr txBox="1"/>
          <p:nvPr/>
        </p:nvSpPr>
        <p:spPr>
          <a:xfrm>
            <a:off x="-49917" y="5335403"/>
            <a:ext cx="1270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ü"/>
            </a:pPr>
            <a:r>
              <a:rPr lang="fr-FR" sz="4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279116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F143A286-1829-459F-8753-745540F42FDB}"/>
              </a:ext>
            </a:extLst>
          </p:cNvPr>
          <p:cNvSpPr txBox="1"/>
          <p:nvPr/>
        </p:nvSpPr>
        <p:spPr>
          <a:xfrm>
            <a:off x="-59442" y="5308563"/>
            <a:ext cx="1270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ü"/>
            </a:pPr>
            <a:r>
              <a:rPr lang="fr-FR" sz="4000" dirty="0"/>
              <a:t> 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4B79089A-4943-43BB-9ED9-31896277B988}"/>
              </a:ext>
            </a:extLst>
          </p:cNvPr>
          <p:cNvSpPr txBox="1"/>
          <p:nvPr/>
        </p:nvSpPr>
        <p:spPr>
          <a:xfrm>
            <a:off x="2236644" y="0"/>
            <a:ext cx="92687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/>
              <a:t>Le JS autrement – </a:t>
            </a:r>
            <a:r>
              <a:rPr lang="fr-FR" sz="2400" b="1" dirty="0" err="1"/>
              <a:t>Filter</a:t>
            </a:r>
            <a:r>
              <a:rPr lang="fr-FR" sz="2400" b="1" dirty="0"/>
              <a:t> / </a:t>
            </a:r>
            <a:r>
              <a:rPr lang="fr-FR" sz="2400" b="1" dirty="0" err="1"/>
              <a:t>Map</a:t>
            </a:r>
            <a:r>
              <a:rPr lang="fr-FR" sz="2400" b="1" dirty="0"/>
              <a:t> / </a:t>
            </a:r>
            <a:r>
              <a:rPr lang="fr-FR" sz="2400" b="1" dirty="0" err="1"/>
              <a:t>Foreach</a:t>
            </a:r>
            <a:r>
              <a:rPr lang="fr-FR" sz="2400" b="1" dirty="0"/>
              <a:t> / </a:t>
            </a:r>
            <a:r>
              <a:rPr lang="fr-FR" sz="2400" b="1" dirty="0" err="1"/>
              <a:t>Reduce</a:t>
            </a:r>
            <a:endParaRPr lang="fr-FR" sz="2400" b="1" dirty="0"/>
          </a:p>
        </p:txBody>
      </p:sp>
      <p:pic>
        <p:nvPicPr>
          <p:cNvPr id="6145" name="Picture 1" descr="Texte de remplacement généré par une machine :&#10;var words — &#10;const result &#10;['spray' , &#10;'limit' , &#10;'elite' , &#10;'exuberant' , &#10;length &gt; 6); &#10;'destruction' , &#10;&quot;present &#10;'present'l; &#10;words.filter(word word &#10;console. log ( result) ; &#10;// expected output : Array [&quot;exuberant&quot;, &quot;destruction&quot; , ">
            <a:extLst>
              <a:ext uri="{FF2B5EF4-FFF2-40B4-BE49-F238E27FC236}">
                <a16:creationId xmlns:a16="http://schemas.microsoft.com/office/drawing/2014/main" id="{CCA72DB7-8977-4FB1-A563-32D5C2F723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91" r="1857" b="7081"/>
          <a:stretch/>
        </p:blipFill>
        <p:spPr bwMode="auto">
          <a:xfrm>
            <a:off x="2236643" y="1057096"/>
            <a:ext cx="6366545" cy="1121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0ECC90D8-282B-4C06-9A2D-E515557058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6644" y="2705317"/>
            <a:ext cx="2857500" cy="1457325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A2196B48-F2A0-4EC1-9EA8-133F37A913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5692" y="4891332"/>
            <a:ext cx="3171825" cy="139065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FE2F043E-EE0C-45AE-BCF2-52C0A57171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66811" y="2770018"/>
            <a:ext cx="3638550" cy="1524000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A89B2135-CE95-41A8-9A61-72C09B0FDC33}"/>
              </a:ext>
            </a:extLst>
          </p:cNvPr>
          <p:cNvSpPr txBox="1"/>
          <p:nvPr/>
        </p:nvSpPr>
        <p:spPr>
          <a:xfrm>
            <a:off x="2177752" y="653143"/>
            <a:ext cx="14497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b="1" u="sng" dirty="0" err="1"/>
              <a:t>filter</a:t>
            </a:r>
            <a:r>
              <a:rPr lang="fr-FR" dirty="0"/>
              <a:t> :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58A1A954-3C7C-45EC-BD60-59494E514FCB}"/>
              </a:ext>
            </a:extLst>
          </p:cNvPr>
          <p:cNvSpPr txBox="1"/>
          <p:nvPr/>
        </p:nvSpPr>
        <p:spPr>
          <a:xfrm>
            <a:off x="2215692" y="2307515"/>
            <a:ext cx="14497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b="1" u="sng" dirty="0" err="1"/>
              <a:t>map</a:t>
            </a:r>
            <a:r>
              <a:rPr lang="fr-FR" dirty="0"/>
              <a:t> :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1C663497-CE5B-4332-A369-D95C513C090B}"/>
              </a:ext>
            </a:extLst>
          </p:cNvPr>
          <p:cNvSpPr txBox="1"/>
          <p:nvPr/>
        </p:nvSpPr>
        <p:spPr>
          <a:xfrm>
            <a:off x="7866811" y="2303715"/>
            <a:ext cx="14497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b="1" u="sng" dirty="0" err="1"/>
              <a:t>reduce</a:t>
            </a:r>
            <a:r>
              <a:rPr lang="fr-FR" sz="2000" b="1" u="sng" dirty="0"/>
              <a:t> :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13B3F2C7-B34A-4B17-B580-D7B09DAD7ED3}"/>
              </a:ext>
            </a:extLst>
          </p:cNvPr>
          <p:cNvSpPr txBox="1"/>
          <p:nvPr/>
        </p:nvSpPr>
        <p:spPr>
          <a:xfrm>
            <a:off x="2330152" y="4522000"/>
            <a:ext cx="14497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b="1" u="sng" dirty="0" err="1"/>
              <a:t>forEach</a:t>
            </a:r>
            <a:r>
              <a:rPr lang="fr-FR" sz="2000" b="1" u="sng" dirty="0"/>
              <a:t> :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7006C9DD-F094-4A9D-886C-BF74B93BE9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63517" y="5351952"/>
            <a:ext cx="4552850" cy="1186854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DCCB7DAA-8554-4129-B0C5-0191FAFC965F}"/>
              </a:ext>
            </a:extLst>
          </p:cNvPr>
          <p:cNvSpPr txBox="1"/>
          <p:nvPr/>
        </p:nvSpPr>
        <p:spPr>
          <a:xfrm>
            <a:off x="6316888" y="4853397"/>
            <a:ext cx="49171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Allez sur MDN voir des exemples</a:t>
            </a:r>
          </a:p>
        </p:txBody>
      </p:sp>
    </p:spTree>
    <p:extLst>
      <p:ext uri="{BB962C8B-B14F-4D97-AF65-F5344CB8AC3E}">
        <p14:creationId xmlns:p14="http://schemas.microsoft.com/office/powerpoint/2010/main" val="27700139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F143A286-1829-459F-8753-745540F42FDB}"/>
              </a:ext>
            </a:extLst>
          </p:cNvPr>
          <p:cNvSpPr txBox="1"/>
          <p:nvPr/>
        </p:nvSpPr>
        <p:spPr>
          <a:xfrm>
            <a:off x="-50389" y="4231201"/>
            <a:ext cx="1270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ü"/>
            </a:pPr>
            <a:r>
              <a:rPr lang="fr-FR" sz="4000" dirty="0"/>
              <a:t> 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946C637A-A72D-434E-8EA2-ABC4898BC9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9923" y="1433512"/>
            <a:ext cx="6715125" cy="3990975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548895AF-28E4-4546-846F-708E13D43EA0}"/>
              </a:ext>
            </a:extLst>
          </p:cNvPr>
          <p:cNvSpPr txBox="1"/>
          <p:nvPr/>
        </p:nvSpPr>
        <p:spPr>
          <a:xfrm>
            <a:off x="2236644" y="0"/>
            <a:ext cx="92687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/>
              <a:t>Training Time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EE85B3DE-DEEC-4D44-B43F-872FF7337E22}"/>
              </a:ext>
            </a:extLst>
          </p:cNvPr>
          <p:cNvSpPr txBox="1"/>
          <p:nvPr/>
        </p:nvSpPr>
        <p:spPr>
          <a:xfrm>
            <a:off x="2291678" y="5850466"/>
            <a:ext cx="92687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/>
              <a:t>E01 : On bosse les nouvelles fonctions ES6</a:t>
            </a:r>
          </a:p>
        </p:txBody>
      </p:sp>
    </p:spTree>
    <p:extLst>
      <p:ext uri="{BB962C8B-B14F-4D97-AF65-F5344CB8AC3E}">
        <p14:creationId xmlns:p14="http://schemas.microsoft.com/office/powerpoint/2010/main" val="30525367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F143A286-1829-459F-8753-745540F42FDB}"/>
              </a:ext>
            </a:extLst>
          </p:cNvPr>
          <p:cNvSpPr txBox="1"/>
          <p:nvPr/>
        </p:nvSpPr>
        <p:spPr>
          <a:xfrm>
            <a:off x="-31339" y="4210580"/>
            <a:ext cx="1270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ü"/>
            </a:pPr>
            <a:r>
              <a:rPr lang="fr-FR" sz="4000" dirty="0"/>
              <a:t> 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4B79089A-4943-43BB-9ED9-31896277B988}"/>
              </a:ext>
            </a:extLst>
          </p:cNvPr>
          <p:cNvSpPr txBox="1"/>
          <p:nvPr/>
        </p:nvSpPr>
        <p:spPr>
          <a:xfrm>
            <a:off x="2236644" y="0"/>
            <a:ext cx="92687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/>
              <a:t>Le JS autrement / </a:t>
            </a:r>
            <a:r>
              <a:rPr lang="fr-FR" sz="2400" b="1" dirty="0" err="1"/>
              <a:t>Destructuring</a:t>
            </a:r>
            <a:r>
              <a:rPr lang="fr-FR" sz="2400" b="1" dirty="0"/>
              <a:t> - Littéraux</a:t>
            </a:r>
          </a:p>
        </p:txBody>
      </p:sp>
      <p:pic>
        <p:nvPicPr>
          <p:cNvPr id="10241" name="Picture 1" descr="Texte de remplacement généré par une machine :&#10;const datas &#10;firstname: 'Parker', &#10;lastname: ' Lewis ' , &#10;// ES5 &#10;var firstName &#10;datas . firstname; &#10;var lastName &#10;datas . lastName ; &#10;// ES2@15 &#10;const { firstname, &#10;lastname } &#10;datas ; ">
            <a:extLst>
              <a:ext uri="{FF2B5EF4-FFF2-40B4-BE49-F238E27FC236}">
                <a16:creationId xmlns:a16="http://schemas.microsoft.com/office/drawing/2014/main" id="{C9CD7381-488B-46FA-896B-5BDE000B00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6590" y="713433"/>
            <a:ext cx="3238820" cy="2190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 descr="const students &#10;[ ' Hannah', &#10;'Coraline', 'Fred']; &#10;// ES5 &#10;var first &#10;var second &#10;students [O] ; &#10;students[l] • &#10;var last &#10;students [2] • &#10;// ES2@15 &#10;const [first, &#10;second, &#10;last] &#10;students; ">
            <a:extLst>
              <a:ext uri="{FF2B5EF4-FFF2-40B4-BE49-F238E27FC236}">
                <a16:creationId xmlns:a16="http://schemas.microsoft.com/office/drawing/2014/main" id="{C317D9BC-921D-4A10-9AA1-658CB4274B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5611" y="713433"/>
            <a:ext cx="3928926" cy="1874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B34884B1-10B3-4FC7-A66E-050D6FA36D77}"/>
              </a:ext>
            </a:extLst>
          </p:cNvPr>
          <p:cNvSpPr txBox="1"/>
          <p:nvPr/>
        </p:nvSpPr>
        <p:spPr>
          <a:xfrm>
            <a:off x="2132052" y="713433"/>
            <a:ext cx="2144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err="1"/>
              <a:t>Destructuring</a:t>
            </a:r>
            <a:r>
              <a:rPr lang="fr-FR" dirty="0"/>
              <a:t> :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09597F1C-767E-4CBD-8FFF-208A72E2B49B}"/>
              </a:ext>
            </a:extLst>
          </p:cNvPr>
          <p:cNvSpPr txBox="1"/>
          <p:nvPr/>
        </p:nvSpPr>
        <p:spPr>
          <a:xfrm>
            <a:off x="2236643" y="3584695"/>
            <a:ext cx="9057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/>
              <a:t>Littéraux de gabarit </a:t>
            </a:r>
            <a:r>
              <a:rPr lang="fr-FR" dirty="0"/>
              <a:t>: Permet d’introduire du JS dans un string = rendre dynamique un string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BF4BCCDA-50D9-4CA1-B9FF-0532E98374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6241" y="4081762"/>
            <a:ext cx="7258259" cy="1407419"/>
          </a:xfrm>
          <a:prstGeom prst="rect">
            <a:avLst/>
          </a:prstGeom>
        </p:spPr>
      </p:pic>
      <p:pic>
        <p:nvPicPr>
          <p:cNvPr id="10243" name="Picture 3" descr="const (data) • • &lt;div • &quot;&gt; &#10;• HTML •a 'été • généré • par • ${data . &#10;• 'affiché • avec • ${data . method}&lt;/h2&gt; ">
            <a:extLst>
              <a:ext uri="{FF2B5EF4-FFF2-40B4-BE49-F238E27FC236}">
                <a16:creationId xmlns:a16="http://schemas.microsoft.com/office/drawing/2014/main" id="{11CBBC0A-BD47-45C9-BB45-D31A2317D1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0512" y="5867400"/>
            <a:ext cx="5534025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2480178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onception personnalisé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4723</TotalTime>
  <Words>1374</Words>
  <Application>Microsoft Office PowerPoint</Application>
  <PresentationFormat>Grand écran</PresentationFormat>
  <Paragraphs>232</Paragraphs>
  <Slides>33</Slides>
  <Notes>4</Notes>
  <HiddenSlides>0</HiddenSlides>
  <MMClips>0</MMClips>
  <ScaleCrop>false</ScaleCrop>
  <HeadingPairs>
    <vt:vector size="6" baseType="variant">
      <vt:variant>
        <vt:lpstr>Polices utilisées</vt:lpstr>
      </vt:variant>
      <vt:variant>
        <vt:i4>9</vt:i4>
      </vt:variant>
      <vt:variant>
        <vt:lpstr>Thème</vt:lpstr>
      </vt:variant>
      <vt:variant>
        <vt:i4>3</vt:i4>
      </vt:variant>
      <vt:variant>
        <vt:lpstr>Titres des diapositives</vt:lpstr>
      </vt:variant>
      <vt:variant>
        <vt:i4>33</vt:i4>
      </vt:variant>
    </vt:vector>
  </HeadingPairs>
  <TitlesOfParts>
    <vt:vector size="45" baseType="lpstr">
      <vt:lpstr>Arial</vt:lpstr>
      <vt:lpstr>Calibri</vt:lpstr>
      <vt:lpstr>Calibri Light</vt:lpstr>
      <vt:lpstr>Cambria</vt:lpstr>
      <vt:lpstr>Helvetica</vt:lpstr>
      <vt:lpstr>inherit</vt:lpstr>
      <vt:lpstr>medium-content-serif-font</vt:lpstr>
      <vt:lpstr>Source Code Pro</vt:lpstr>
      <vt:lpstr>Wingdings</vt:lpstr>
      <vt:lpstr>Thème Office</vt:lpstr>
      <vt:lpstr>1_Thème Office</vt:lpstr>
      <vt:lpstr>Conception personnalisée</vt:lpstr>
      <vt:lpstr>J - 1</vt:lpstr>
      <vt:lpstr>Présentation - Planning</vt:lpstr>
      <vt:lpstr>Présentation - Planning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axel kirk</dc:creator>
  <cp:lastModifiedBy>AXEL KIRK</cp:lastModifiedBy>
  <cp:revision>121</cp:revision>
  <dcterms:created xsi:type="dcterms:W3CDTF">2018-11-19T06:46:29Z</dcterms:created>
  <dcterms:modified xsi:type="dcterms:W3CDTF">2019-06-03T09:51:22Z</dcterms:modified>
</cp:coreProperties>
</file>